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8" r:id="rId2"/>
    <p:sldId id="300" r:id="rId3"/>
    <p:sldId id="302" r:id="rId4"/>
    <p:sldId id="303" r:id="rId5"/>
    <p:sldId id="311" r:id="rId6"/>
    <p:sldId id="307" r:id="rId7"/>
    <p:sldId id="304" r:id="rId8"/>
    <p:sldId id="312" r:id="rId9"/>
    <p:sldId id="313" r:id="rId10"/>
    <p:sldId id="305" r:id="rId11"/>
    <p:sldId id="306" r:id="rId12"/>
    <p:sldId id="314" r:id="rId13"/>
    <p:sldId id="308" r:id="rId14"/>
    <p:sldId id="309" r:id="rId15"/>
    <p:sldId id="315" r:id="rId16"/>
    <p:sldId id="3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EA2"/>
    <a:srgbClr val="0356B1"/>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8C757E-BE07-46D3-A69B-47F7CE789A97}"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EC1C76FD-7855-46D7-B52E-6393E0E7CB8B}">
      <dgm:prSet custT="1"/>
      <dgm:spPr/>
      <dgm:t>
        <a:bodyPr/>
        <a:lstStyle/>
        <a:p>
          <a:r>
            <a:rPr lang="de-DE" sz="1600" b="1" noProof="0" dirty="0" smtClean="0"/>
            <a:t>Herausforderungen</a:t>
          </a:r>
          <a:endParaRPr lang="de-DE" sz="1600" noProof="0" dirty="0"/>
        </a:p>
      </dgm:t>
    </dgm:pt>
    <dgm:pt modelId="{A66E75CC-7BD4-4D42-B012-EEE69F5512C8}" type="parTrans" cxnId="{C4706416-C71D-46E0-9281-990E83F49FAA}">
      <dgm:prSet/>
      <dgm:spPr/>
      <dgm:t>
        <a:bodyPr/>
        <a:lstStyle/>
        <a:p>
          <a:endParaRPr lang="en-US"/>
        </a:p>
      </dgm:t>
    </dgm:pt>
    <dgm:pt modelId="{6075044B-8115-443C-94B8-F38B32B5A35D}" type="sibTrans" cxnId="{C4706416-C71D-46E0-9281-990E83F49FAA}">
      <dgm:prSet/>
      <dgm:spPr/>
      <dgm:t>
        <a:bodyPr/>
        <a:lstStyle/>
        <a:p>
          <a:endParaRPr lang="en-US"/>
        </a:p>
      </dgm:t>
    </dgm:pt>
    <dgm:pt modelId="{B183D1F9-3CC2-4FEF-AA82-28499D2AA1D3}">
      <dgm:prSet custT="1"/>
      <dgm:spPr/>
      <dgm:t>
        <a:bodyPr/>
        <a:lstStyle/>
        <a:p>
          <a:r>
            <a:rPr lang="de-DE" sz="1700" noProof="0" dirty="0" smtClean="0"/>
            <a:t>interne Disparitäten, Fallen</a:t>
          </a:r>
          <a:endParaRPr lang="de-DE" sz="1700" noProof="0" dirty="0"/>
        </a:p>
      </dgm:t>
    </dgm:pt>
    <dgm:pt modelId="{58AB3828-B71A-4749-B95A-743BD8BA5DDA}" type="parTrans" cxnId="{29FAED78-C8FD-4CC1-8425-72355D54B764}">
      <dgm:prSet/>
      <dgm:spPr/>
      <dgm:t>
        <a:bodyPr/>
        <a:lstStyle/>
        <a:p>
          <a:endParaRPr lang="en-US"/>
        </a:p>
      </dgm:t>
    </dgm:pt>
    <dgm:pt modelId="{A6573EFA-6866-478D-BC0D-50D00E2403EB}" type="sibTrans" cxnId="{29FAED78-C8FD-4CC1-8425-72355D54B764}">
      <dgm:prSet/>
      <dgm:spPr/>
      <dgm:t>
        <a:bodyPr/>
        <a:lstStyle/>
        <a:p>
          <a:endParaRPr lang="en-US"/>
        </a:p>
      </dgm:t>
    </dgm:pt>
    <dgm:pt modelId="{A5C65DDC-FA7B-4CEC-A02D-CE58C955E2B5}">
      <dgm:prSet custT="1"/>
      <dgm:spPr/>
      <dgm:t>
        <a:bodyPr/>
        <a:lstStyle/>
        <a:p>
          <a:r>
            <a:rPr lang="de-DE" sz="1700" noProof="0" dirty="0" smtClean="0"/>
            <a:t>Schwierigkeiten bei Umsetzung: in weniger entwickelten Regionen</a:t>
          </a:r>
          <a:r>
            <a:rPr lang="de-DE" sz="1700" dirty="0" smtClean="0"/>
            <a:t>, MS</a:t>
          </a:r>
          <a:endParaRPr lang="en-US" sz="1700" dirty="0"/>
        </a:p>
      </dgm:t>
    </dgm:pt>
    <dgm:pt modelId="{EBE7DCFA-1EE8-4F49-A370-D6456C025909}" type="parTrans" cxnId="{DF7D9A41-64F4-45F1-8B04-C4FAD53AC229}">
      <dgm:prSet/>
      <dgm:spPr/>
      <dgm:t>
        <a:bodyPr/>
        <a:lstStyle/>
        <a:p>
          <a:endParaRPr lang="en-US"/>
        </a:p>
      </dgm:t>
    </dgm:pt>
    <dgm:pt modelId="{4EB5C2BE-FB25-46C4-9C37-E724F0D7AFEA}" type="sibTrans" cxnId="{DF7D9A41-64F4-45F1-8B04-C4FAD53AC229}">
      <dgm:prSet/>
      <dgm:spPr/>
      <dgm:t>
        <a:bodyPr/>
        <a:lstStyle/>
        <a:p>
          <a:endParaRPr lang="en-US"/>
        </a:p>
      </dgm:t>
    </dgm:pt>
    <dgm:pt modelId="{CD4C3270-ADDE-4AF0-84D1-AF54EF1170B7}">
      <dgm:prSet custT="1"/>
      <dgm:spPr/>
      <dgm:t>
        <a:bodyPr/>
        <a:lstStyle/>
        <a:p>
          <a:r>
            <a:rPr lang="en-US" sz="1800" b="1" i="1" kern="1200" dirty="0" smtClean="0"/>
            <a:t>=&gt; </a:t>
          </a:r>
          <a:r>
            <a:rPr lang="de-DE" sz="1800" b="1" i="0" kern="1200" noProof="0" dirty="0" smtClean="0"/>
            <a:t>Entwicklung der Politikgestaltung durch</a:t>
          </a:r>
        </a:p>
        <a:p>
          <a:endParaRPr lang="de-DE" sz="1800" b="1" kern="1200" noProof="0" dirty="0" smtClean="0">
            <a:solidFill>
              <a:srgbClr val="FFFFFF"/>
            </a:solidFill>
            <a:latin typeface="Arial"/>
            <a:ea typeface="+mn-ea"/>
            <a:cs typeface="+mn-cs"/>
          </a:endParaRPr>
        </a:p>
        <a:p>
          <a:r>
            <a:rPr lang="de-DE" sz="1800" b="1" kern="1200" noProof="0" dirty="0" smtClean="0">
              <a:solidFill>
                <a:srgbClr val="FFFFFF"/>
              </a:solidFill>
              <a:latin typeface="Arial"/>
              <a:ea typeface="+mn-ea"/>
              <a:cs typeface="+mn-cs"/>
            </a:rPr>
            <a:t>Lehren aus anderen EU-Instrumenten</a:t>
          </a:r>
        </a:p>
        <a:p>
          <a:endParaRPr lang="de-DE" sz="1800" b="1" kern="1200" noProof="0" dirty="0">
            <a:solidFill>
              <a:srgbClr val="FFFFFF"/>
            </a:solidFill>
            <a:latin typeface="Arial"/>
            <a:ea typeface="+mn-ea"/>
            <a:cs typeface="+mn-cs"/>
          </a:endParaRPr>
        </a:p>
      </dgm:t>
    </dgm:pt>
    <dgm:pt modelId="{FCBA7C56-794F-402D-9930-447CE6BA2B4E}" type="parTrans" cxnId="{11770569-E2C4-498F-ABCA-0D2280D96FF6}">
      <dgm:prSet/>
      <dgm:spPr/>
      <dgm:t>
        <a:bodyPr/>
        <a:lstStyle/>
        <a:p>
          <a:endParaRPr lang="en-US"/>
        </a:p>
      </dgm:t>
    </dgm:pt>
    <dgm:pt modelId="{66FCF1E4-3D85-4988-82BD-BB7228A76C68}" type="sibTrans" cxnId="{11770569-E2C4-498F-ABCA-0D2280D96FF6}">
      <dgm:prSet/>
      <dgm:spPr/>
      <dgm:t>
        <a:bodyPr/>
        <a:lstStyle/>
        <a:p>
          <a:endParaRPr lang="en-US"/>
        </a:p>
      </dgm:t>
    </dgm:pt>
    <dgm:pt modelId="{4837826D-4FE6-486D-9710-24A05D8926B9}">
      <dgm:prSet custT="1"/>
      <dgm:spPr/>
      <dgm:t>
        <a:bodyPr/>
        <a:lstStyle/>
        <a:p>
          <a:r>
            <a:rPr lang="de-DE" sz="1400" b="1" dirty="0" smtClean="0"/>
            <a:t>Auf den im Vertrag verankerten Zielen des wirtschaftlichen, sozialen und territorialen Zusammenhalts aufbauen – </a:t>
          </a:r>
          <a:r>
            <a:rPr lang="de-DE" sz="1400" b="0" dirty="0" smtClean="0"/>
            <a:t>konzentrierte Unterstützung/höhere Beihilfeintensität in weniger entwickelten Regionen</a:t>
          </a:r>
          <a:r>
            <a:rPr lang="en-US" sz="1400" b="0" dirty="0" smtClean="0"/>
            <a:t> </a:t>
          </a:r>
          <a:endParaRPr lang="en-US" sz="1400" b="0" dirty="0"/>
        </a:p>
      </dgm:t>
    </dgm:pt>
    <dgm:pt modelId="{91EEE372-BB14-4D3E-AB5D-7C42E5D46882}" type="parTrans" cxnId="{A14B7A1C-2264-4C92-ADD3-37E32F32999A}">
      <dgm:prSet/>
      <dgm:spPr/>
      <dgm:t>
        <a:bodyPr/>
        <a:lstStyle/>
        <a:p>
          <a:endParaRPr lang="en-US"/>
        </a:p>
      </dgm:t>
    </dgm:pt>
    <dgm:pt modelId="{F8F6F54E-D7D9-4B9D-BB50-9720CB9D3ACE}" type="sibTrans" cxnId="{A14B7A1C-2264-4C92-ADD3-37E32F32999A}">
      <dgm:prSet/>
      <dgm:spPr/>
      <dgm:t>
        <a:bodyPr/>
        <a:lstStyle/>
        <a:p>
          <a:endParaRPr lang="en-US"/>
        </a:p>
      </dgm:t>
    </dgm:pt>
    <dgm:pt modelId="{6E8CAC21-A5A1-4DD3-9091-6C03AAAC8335}">
      <dgm:prSet custT="1"/>
      <dgm:spPr/>
      <dgm:t>
        <a:bodyPr/>
        <a:lstStyle/>
        <a:p>
          <a:r>
            <a:rPr lang="de-DE" sz="1400" b="1" dirty="0" smtClean="0"/>
            <a:t>Die Vielfalt der Regionen, Bedürfnisse und Herausforderungen mit stärker maßgeschneiderter Unterstützung berücksichtigen – </a:t>
          </a:r>
          <a:r>
            <a:rPr lang="de-DE" sz="1400" b="0" dirty="0" smtClean="0"/>
            <a:t>auf dem JTF-Ansatz und dem Konzept der intelligenten Spezialisierung aufbauen</a:t>
          </a:r>
          <a:endParaRPr lang="en-US" sz="1400" b="0" dirty="0"/>
        </a:p>
      </dgm:t>
    </dgm:pt>
    <dgm:pt modelId="{ECA0DBEE-B096-49F4-8896-253F75CAF526}" type="parTrans" cxnId="{4A4CA515-DAA6-429E-80FB-497ECFDA6719}">
      <dgm:prSet/>
      <dgm:spPr/>
      <dgm:t>
        <a:bodyPr/>
        <a:lstStyle/>
        <a:p>
          <a:endParaRPr lang="en-US"/>
        </a:p>
      </dgm:t>
    </dgm:pt>
    <dgm:pt modelId="{DE0AB186-C0B2-4D9B-9F69-8BCF06A5F864}" type="sibTrans" cxnId="{4A4CA515-DAA6-429E-80FB-497ECFDA6719}">
      <dgm:prSet/>
      <dgm:spPr/>
      <dgm:t>
        <a:bodyPr/>
        <a:lstStyle/>
        <a:p>
          <a:endParaRPr lang="en-US"/>
        </a:p>
      </dgm:t>
    </dgm:pt>
    <dgm:pt modelId="{D5B841CA-AC0D-4F29-8A41-A61B66298659}">
      <dgm:prSet custT="1"/>
      <dgm:spPr/>
      <dgm:t>
        <a:bodyPr/>
        <a:lstStyle/>
        <a:p>
          <a:r>
            <a:rPr lang="de-DE" sz="1800" b="1" dirty="0" smtClean="0"/>
            <a:t>Ausgewogenere territoriale Entwicklung – </a:t>
          </a:r>
          <a:r>
            <a:rPr lang="de-DE" sz="1800" b="0" dirty="0" smtClean="0"/>
            <a:t>auf der Grundlage von mittelgroßen Städten, Zusammenarbeit</a:t>
          </a:r>
          <a:endParaRPr lang="en-US" sz="1800" b="0" dirty="0" smtClean="0"/>
        </a:p>
        <a:p>
          <a:endParaRPr lang="en-US" sz="1800" dirty="0"/>
        </a:p>
      </dgm:t>
    </dgm:pt>
    <dgm:pt modelId="{0930A762-AE2A-46B3-BE6F-02C2F7BA3DEC}" type="parTrans" cxnId="{92356B34-115C-4A2C-9EC3-D350CAE34838}">
      <dgm:prSet/>
      <dgm:spPr/>
      <dgm:t>
        <a:bodyPr/>
        <a:lstStyle/>
        <a:p>
          <a:endParaRPr lang="en-US"/>
        </a:p>
      </dgm:t>
    </dgm:pt>
    <dgm:pt modelId="{6A92E4C6-63A9-4772-AD3D-6AE2946B07B4}" type="sibTrans" cxnId="{92356B34-115C-4A2C-9EC3-D350CAE34838}">
      <dgm:prSet/>
      <dgm:spPr/>
      <dgm:t>
        <a:bodyPr/>
        <a:lstStyle/>
        <a:p>
          <a:endParaRPr lang="en-US"/>
        </a:p>
      </dgm:t>
    </dgm:pt>
    <dgm:pt modelId="{0C662781-64E7-4F52-8DEB-D38E25424090}">
      <dgm:prSet custT="1"/>
      <dgm:spPr/>
      <dgm:t>
        <a:bodyPr/>
        <a:lstStyle/>
        <a:p>
          <a:r>
            <a:rPr lang="de-DE" sz="1800" b="1" noProof="0" dirty="0" smtClean="0"/>
            <a:t>Partnerschaft</a:t>
          </a:r>
          <a:r>
            <a:rPr lang="en-US" sz="1800" b="1" dirty="0" smtClean="0"/>
            <a:t> und Multi-Level-Governance</a:t>
          </a:r>
          <a:endParaRPr lang="en-US" sz="1800" b="1" dirty="0"/>
        </a:p>
      </dgm:t>
    </dgm:pt>
    <dgm:pt modelId="{8FFFF011-FD5A-43AB-A036-8F67A5E22DA7}" type="parTrans" cxnId="{12B43E93-5DCF-4303-B574-EC8745C7F290}">
      <dgm:prSet/>
      <dgm:spPr/>
      <dgm:t>
        <a:bodyPr/>
        <a:lstStyle/>
        <a:p>
          <a:endParaRPr lang="en-US"/>
        </a:p>
      </dgm:t>
    </dgm:pt>
    <dgm:pt modelId="{1D2DC661-837D-4207-B0F1-4B292D8E2767}" type="sibTrans" cxnId="{12B43E93-5DCF-4303-B574-EC8745C7F290}">
      <dgm:prSet/>
      <dgm:spPr/>
      <dgm:t>
        <a:bodyPr/>
        <a:lstStyle/>
        <a:p>
          <a:endParaRPr lang="en-US"/>
        </a:p>
      </dgm:t>
    </dgm:pt>
    <dgm:pt modelId="{FB0E7CD3-5FF7-418E-958B-4698186B7A8D}">
      <dgm:prSet custT="1"/>
      <dgm:spPr/>
      <dgm:t>
        <a:bodyPr/>
        <a:lstStyle/>
        <a:p>
          <a:r>
            <a:rPr lang="de-DE" sz="1700" noProof="0" dirty="0" smtClean="0"/>
            <a:t>Benachteiligte Regionen und Menschen</a:t>
          </a:r>
          <a:endParaRPr lang="de-DE" sz="1700" noProof="0" dirty="0"/>
        </a:p>
      </dgm:t>
    </dgm:pt>
    <dgm:pt modelId="{7D77227C-2E91-49A1-9FFD-9B848248FB0A}" type="parTrans" cxnId="{64B2B88F-22F8-4237-9C1A-5CCEB5F2C1C2}">
      <dgm:prSet/>
      <dgm:spPr/>
      <dgm:t>
        <a:bodyPr/>
        <a:lstStyle/>
        <a:p>
          <a:endParaRPr lang="fr-BE"/>
        </a:p>
      </dgm:t>
    </dgm:pt>
    <dgm:pt modelId="{2A18F423-96C7-4702-BEA1-69F770664A92}" type="sibTrans" cxnId="{64B2B88F-22F8-4237-9C1A-5CCEB5F2C1C2}">
      <dgm:prSet/>
      <dgm:spPr/>
      <dgm:t>
        <a:bodyPr/>
        <a:lstStyle/>
        <a:p>
          <a:endParaRPr lang="fr-BE"/>
        </a:p>
      </dgm:t>
    </dgm:pt>
    <dgm:pt modelId="{C9FC1DC4-8E75-4DAF-8699-DA1EC47A0619}" type="pres">
      <dgm:prSet presAssocID="{F58C757E-BE07-46D3-A69B-47F7CE789A97}" presName="diagram" presStyleCnt="0">
        <dgm:presLayoutVars>
          <dgm:dir/>
          <dgm:resizeHandles val="exact"/>
        </dgm:presLayoutVars>
      </dgm:prSet>
      <dgm:spPr/>
      <dgm:t>
        <a:bodyPr/>
        <a:lstStyle/>
        <a:p>
          <a:endParaRPr lang="en-US"/>
        </a:p>
      </dgm:t>
    </dgm:pt>
    <dgm:pt modelId="{332EB993-69F1-40DA-8CA8-F1048FBBFB63}" type="pres">
      <dgm:prSet presAssocID="{EC1C76FD-7855-46D7-B52E-6393E0E7CB8B}" presName="node" presStyleLbl="node1" presStyleIdx="0" presStyleCnt="6">
        <dgm:presLayoutVars>
          <dgm:bulletEnabled val="1"/>
        </dgm:presLayoutVars>
      </dgm:prSet>
      <dgm:spPr/>
      <dgm:t>
        <a:bodyPr/>
        <a:lstStyle/>
        <a:p>
          <a:endParaRPr lang="en-US"/>
        </a:p>
      </dgm:t>
    </dgm:pt>
    <dgm:pt modelId="{0735ACA2-0E67-4640-ACFF-2D212226140F}" type="pres">
      <dgm:prSet presAssocID="{6075044B-8115-443C-94B8-F38B32B5A35D}" presName="sibTrans" presStyleCnt="0"/>
      <dgm:spPr/>
    </dgm:pt>
    <dgm:pt modelId="{155C20C0-3292-44C0-BB7C-7B318F37334A}" type="pres">
      <dgm:prSet presAssocID="{CD4C3270-ADDE-4AF0-84D1-AF54EF1170B7}" presName="node" presStyleLbl="node1" presStyleIdx="1" presStyleCnt="6">
        <dgm:presLayoutVars>
          <dgm:bulletEnabled val="1"/>
        </dgm:presLayoutVars>
      </dgm:prSet>
      <dgm:spPr/>
      <dgm:t>
        <a:bodyPr/>
        <a:lstStyle/>
        <a:p>
          <a:endParaRPr lang="en-US"/>
        </a:p>
      </dgm:t>
    </dgm:pt>
    <dgm:pt modelId="{6ED4ADC0-5326-4C5E-BA64-900AA8502842}" type="pres">
      <dgm:prSet presAssocID="{66FCF1E4-3D85-4988-82BD-BB7228A76C68}" presName="sibTrans" presStyleCnt="0"/>
      <dgm:spPr/>
    </dgm:pt>
    <dgm:pt modelId="{9B35C00F-39E9-4F6F-A03A-FF882FDE0870}" type="pres">
      <dgm:prSet presAssocID="{4837826D-4FE6-486D-9710-24A05D8926B9}" presName="node" presStyleLbl="node1" presStyleIdx="2" presStyleCnt="6">
        <dgm:presLayoutVars>
          <dgm:bulletEnabled val="1"/>
        </dgm:presLayoutVars>
      </dgm:prSet>
      <dgm:spPr/>
      <dgm:t>
        <a:bodyPr/>
        <a:lstStyle/>
        <a:p>
          <a:endParaRPr lang="en-US"/>
        </a:p>
      </dgm:t>
    </dgm:pt>
    <dgm:pt modelId="{AFB787B0-B4F6-41D1-8550-99C3A1353634}" type="pres">
      <dgm:prSet presAssocID="{F8F6F54E-D7D9-4B9D-BB50-9720CB9D3ACE}" presName="sibTrans" presStyleCnt="0"/>
      <dgm:spPr/>
    </dgm:pt>
    <dgm:pt modelId="{58F4A1F7-B684-4C7C-8724-CF6BAB46DB66}" type="pres">
      <dgm:prSet presAssocID="{6E8CAC21-A5A1-4DD3-9091-6C03AAAC8335}" presName="node" presStyleLbl="node1" presStyleIdx="3" presStyleCnt="6">
        <dgm:presLayoutVars>
          <dgm:bulletEnabled val="1"/>
        </dgm:presLayoutVars>
      </dgm:prSet>
      <dgm:spPr/>
      <dgm:t>
        <a:bodyPr/>
        <a:lstStyle/>
        <a:p>
          <a:endParaRPr lang="en-US"/>
        </a:p>
      </dgm:t>
    </dgm:pt>
    <dgm:pt modelId="{23725938-1FAE-4689-BB2C-DAA139F7EA22}" type="pres">
      <dgm:prSet presAssocID="{DE0AB186-C0B2-4D9B-9F69-8BCF06A5F864}" presName="sibTrans" presStyleCnt="0"/>
      <dgm:spPr/>
    </dgm:pt>
    <dgm:pt modelId="{CEFCA692-322F-4713-84E2-0FFC6367F8F8}" type="pres">
      <dgm:prSet presAssocID="{D5B841CA-AC0D-4F29-8A41-A61B66298659}" presName="node" presStyleLbl="node1" presStyleIdx="4" presStyleCnt="6">
        <dgm:presLayoutVars>
          <dgm:bulletEnabled val="1"/>
        </dgm:presLayoutVars>
      </dgm:prSet>
      <dgm:spPr/>
      <dgm:t>
        <a:bodyPr/>
        <a:lstStyle/>
        <a:p>
          <a:endParaRPr lang="en-US"/>
        </a:p>
      </dgm:t>
    </dgm:pt>
    <dgm:pt modelId="{F92FAD42-2365-4BF2-B3B9-9C148A8389B9}" type="pres">
      <dgm:prSet presAssocID="{6A92E4C6-63A9-4772-AD3D-6AE2946B07B4}" presName="sibTrans" presStyleCnt="0"/>
      <dgm:spPr/>
    </dgm:pt>
    <dgm:pt modelId="{BDF27ADF-F943-4E02-ADFF-F98750AA70F1}" type="pres">
      <dgm:prSet presAssocID="{0C662781-64E7-4F52-8DEB-D38E25424090}" presName="node" presStyleLbl="node1" presStyleIdx="5" presStyleCnt="6">
        <dgm:presLayoutVars>
          <dgm:bulletEnabled val="1"/>
        </dgm:presLayoutVars>
      </dgm:prSet>
      <dgm:spPr/>
      <dgm:t>
        <a:bodyPr/>
        <a:lstStyle/>
        <a:p>
          <a:endParaRPr lang="en-US"/>
        </a:p>
      </dgm:t>
    </dgm:pt>
  </dgm:ptLst>
  <dgm:cxnLst>
    <dgm:cxn modelId="{64B2B88F-22F8-4237-9C1A-5CCEB5F2C1C2}" srcId="{EC1C76FD-7855-46D7-B52E-6393E0E7CB8B}" destId="{FB0E7CD3-5FF7-418E-958B-4698186B7A8D}" srcOrd="1" destOrd="0" parTransId="{7D77227C-2E91-49A1-9FFD-9B848248FB0A}" sibTransId="{2A18F423-96C7-4702-BEA1-69F770664A92}"/>
    <dgm:cxn modelId="{FB76E042-F1C8-4016-BB07-DD9F0D69FD1E}" type="presOf" srcId="{A5C65DDC-FA7B-4CEC-A02D-CE58C955E2B5}" destId="{332EB993-69F1-40DA-8CA8-F1048FBBFB63}" srcOrd="0" destOrd="3" presId="urn:microsoft.com/office/officeart/2005/8/layout/default"/>
    <dgm:cxn modelId="{8A266050-8CE0-4BF3-A560-4122D73B62CA}" type="presOf" srcId="{4837826D-4FE6-486D-9710-24A05D8926B9}" destId="{9B35C00F-39E9-4F6F-A03A-FF882FDE0870}" srcOrd="0" destOrd="0" presId="urn:microsoft.com/office/officeart/2005/8/layout/default"/>
    <dgm:cxn modelId="{29FAED78-C8FD-4CC1-8425-72355D54B764}" srcId="{EC1C76FD-7855-46D7-B52E-6393E0E7CB8B}" destId="{B183D1F9-3CC2-4FEF-AA82-28499D2AA1D3}" srcOrd="0" destOrd="0" parTransId="{58AB3828-B71A-4749-B95A-743BD8BA5DDA}" sibTransId="{A6573EFA-6866-478D-BC0D-50D00E2403EB}"/>
    <dgm:cxn modelId="{11770569-E2C4-498F-ABCA-0D2280D96FF6}" srcId="{F58C757E-BE07-46D3-A69B-47F7CE789A97}" destId="{CD4C3270-ADDE-4AF0-84D1-AF54EF1170B7}" srcOrd="1" destOrd="0" parTransId="{FCBA7C56-794F-402D-9930-447CE6BA2B4E}" sibTransId="{66FCF1E4-3D85-4988-82BD-BB7228A76C68}"/>
    <dgm:cxn modelId="{7621ABA2-2614-4A62-AEA8-15C2C101D158}" type="presOf" srcId="{D5B841CA-AC0D-4F29-8A41-A61B66298659}" destId="{CEFCA692-322F-4713-84E2-0FFC6367F8F8}" srcOrd="0" destOrd="0" presId="urn:microsoft.com/office/officeart/2005/8/layout/default"/>
    <dgm:cxn modelId="{E1FABCDF-B955-4B56-ACCD-866B56A5939B}" type="presOf" srcId="{EC1C76FD-7855-46D7-B52E-6393E0E7CB8B}" destId="{332EB993-69F1-40DA-8CA8-F1048FBBFB63}" srcOrd="0" destOrd="0" presId="urn:microsoft.com/office/officeart/2005/8/layout/default"/>
    <dgm:cxn modelId="{92356B34-115C-4A2C-9EC3-D350CAE34838}" srcId="{F58C757E-BE07-46D3-A69B-47F7CE789A97}" destId="{D5B841CA-AC0D-4F29-8A41-A61B66298659}" srcOrd="4" destOrd="0" parTransId="{0930A762-AE2A-46B3-BE6F-02C2F7BA3DEC}" sibTransId="{6A92E4C6-63A9-4772-AD3D-6AE2946B07B4}"/>
    <dgm:cxn modelId="{EE724C66-8285-41AA-B438-C9D4540E137C}" type="presOf" srcId="{F58C757E-BE07-46D3-A69B-47F7CE789A97}" destId="{C9FC1DC4-8E75-4DAF-8699-DA1EC47A0619}" srcOrd="0" destOrd="0" presId="urn:microsoft.com/office/officeart/2005/8/layout/default"/>
    <dgm:cxn modelId="{C4706416-C71D-46E0-9281-990E83F49FAA}" srcId="{F58C757E-BE07-46D3-A69B-47F7CE789A97}" destId="{EC1C76FD-7855-46D7-B52E-6393E0E7CB8B}" srcOrd="0" destOrd="0" parTransId="{A66E75CC-7BD4-4D42-B012-EEE69F5512C8}" sibTransId="{6075044B-8115-443C-94B8-F38B32B5A35D}"/>
    <dgm:cxn modelId="{4A4CA515-DAA6-429E-80FB-497ECFDA6719}" srcId="{F58C757E-BE07-46D3-A69B-47F7CE789A97}" destId="{6E8CAC21-A5A1-4DD3-9091-6C03AAAC8335}" srcOrd="3" destOrd="0" parTransId="{ECA0DBEE-B096-49F4-8896-253F75CAF526}" sibTransId="{DE0AB186-C0B2-4D9B-9F69-8BCF06A5F864}"/>
    <dgm:cxn modelId="{FDE76F84-46E7-4B01-80B2-358BD4F139A0}" type="presOf" srcId="{0C662781-64E7-4F52-8DEB-D38E25424090}" destId="{BDF27ADF-F943-4E02-ADFF-F98750AA70F1}" srcOrd="0" destOrd="0" presId="urn:microsoft.com/office/officeart/2005/8/layout/default"/>
    <dgm:cxn modelId="{12B43E93-5DCF-4303-B574-EC8745C7F290}" srcId="{F58C757E-BE07-46D3-A69B-47F7CE789A97}" destId="{0C662781-64E7-4F52-8DEB-D38E25424090}" srcOrd="5" destOrd="0" parTransId="{8FFFF011-FD5A-43AB-A036-8F67A5E22DA7}" sibTransId="{1D2DC661-837D-4207-B0F1-4B292D8E2767}"/>
    <dgm:cxn modelId="{DF257D5D-CEF9-4E3D-A735-A54815294ED7}" type="presOf" srcId="{CD4C3270-ADDE-4AF0-84D1-AF54EF1170B7}" destId="{155C20C0-3292-44C0-BB7C-7B318F37334A}" srcOrd="0" destOrd="0" presId="urn:microsoft.com/office/officeart/2005/8/layout/default"/>
    <dgm:cxn modelId="{047E3F67-6CE7-4833-9E22-0752D1B5E8A6}" type="presOf" srcId="{6E8CAC21-A5A1-4DD3-9091-6C03AAAC8335}" destId="{58F4A1F7-B684-4C7C-8724-CF6BAB46DB66}" srcOrd="0" destOrd="0" presId="urn:microsoft.com/office/officeart/2005/8/layout/default"/>
    <dgm:cxn modelId="{DF7D9A41-64F4-45F1-8B04-C4FAD53AC229}" srcId="{EC1C76FD-7855-46D7-B52E-6393E0E7CB8B}" destId="{A5C65DDC-FA7B-4CEC-A02D-CE58C955E2B5}" srcOrd="2" destOrd="0" parTransId="{EBE7DCFA-1EE8-4F49-A370-D6456C025909}" sibTransId="{4EB5C2BE-FB25-46C4-9C37-E724F0D7AFEA}"/>
    <dgm:cxn modelId="{4F57BBE3-E383-4DED-BDAB-FBB94738F75F}" type="presOf" srcId="{B183D1F9-3CC2-4FEF-AA82-28499D2AA1D3}" destId="{332EB993-69F1-40DA-8CA8-F1048FBBFB63}" srcOrd="0" destOrd="1" presId="urn:microsoft.com/office/officeart/2005/8/layout/default"/>
    <dgm:cxn modelId="{A14B7A1C-2264-4C92-ADD3-37E32F32999A}" srcId="{F58C757E-BE07-46D3-A69B-47F7CE789A97}" destId="{4837826D-4FE6-486D-9710-24A05D8926B9}" srcOrd="2" destOrd="0" parTransId="{91EEE372-BB14-4D3E-AB5D-7C42E5D46882}" sibTransId="{F8F6F54E-D7D9-4B9D-BB50-9720CB9D3ACE}"/>
    <dgm:cxn modelId="{FD2E14D2-DCF6-40FA-BC11-0F5604E2454A}" type="presOf" srcId="{FB0E7CD3-5FF7-418E-958B-4698186B7A8D}" destId="{332EB993-69F1-40DA-8CA8-F1048FBBFB63}" srcOrd="0" destOrd="2" presId="urn:microsoft.com/office/officeart/2005/8/layout/default"/>
    <dgm:cxn modelId="{1BA26FFE-E5E3-4C4D-AD62-098E57CEEEEF}" type="presParOf" srcId="{C9FC1DC4-8E75-4DAF-8699-DA1EC47A0619}" destId="{332EB993-69F1-40DA-8CA8-F1048FBBFB63}" srcOrd="0" destOrd="0" presId="urn:microsoft.com/office/officeart/2005/8/layout/default"/>
    <dgm:cxn modelId="{FBBCE199-DBAC-4966-8397-1D6FEDACFD37}" type="presParOf" srcId="{C9FC1DC4-8E75-4DAF-8699-DA1EC47A0619}" destId="{0735ACA2-0E67-4640-ACFF-2D212226140F}" srcOrd="1" destOrd="0" presId="urn:microsoft.com/office/officeart/2005/8/layout/default"/>
    <dgm:cxn modelId="{434D8845-E520-4F41-88AB-9FF3E564109B}" type="presParOf" srcId="{C9FC1DC4-8E75-4DAF-8699-DA1EC47A0619}" destId="{155C20C0-3292-44C0-BB7C-7B318F37334A}" srcOrd="2" destOrd="0" presId="urn:microsoft.com/office/officeart/2005/8/layout/default"/>
    <dgm:cxn modelId="{36E7CC0C-7BC7-40B6-BBB7-A39FEE4B7058}" type="presParOf" srcId="{C9FC1DC4-8E75-4DAF-8699-DA1EC47A0619}" destId="{6ED4ADC0-5326-4C5E-BA64-900AA8502842}" srcOrd="3" destOrd="0" presId="urn:microsoft.com/office/officeart/2005/8/layout/default"/>
    <dgm:cxn modelId="{5DC4C3A0-7577-4472-B2E0-E6D62B0FBFA7}" type="presParOf" srcId="{C9FC1DC4-8E75-4DAF-8699-DA1EC47A0619}" destId="{9B35C00F-39E9-4F6F-A03A-FF882FDE0870}" srcOrd="4" destOrd="0" presId="urn:microsoft.com/office/officeart/2005/8/layout/default"/>
    <dgm:cxn modelId="{F09DFB31-2E09-4D10-AC1B-64BA45D7C59A}" type="presParOf" srcId="{C9FC1DC4-8E75-4DAF-8699-DA1EC47A0619}" destId="{AFB787B0-B4F6-41D1-8550-99C3A1353634}" srcOrd="5" destOrd="0" presId="urn:microsoft.com/office/officeart/2005/8/layout/default"/>
    <dgm:cxn modelId="{E3868ED7-7D14-4952-9F07-51E054F9EFAB}" type="presParOf" srcId="{C9FC1DC4-8E75-4DAF-8699-DA1EC47A0619}" destId="{58F4A1F7-B684-4C7C-8724-CF6BAB46DB66}" srcOrd="6" destOrd="0" presId="urn:microsoft.com/office/officeart/2005/8/layout/default"/>
    <dgm:cxn modelId="{8859DB0F-A1B9-4C10-9D51-4BA50B8D4809}" type="presParOf" srcId="{C9FC1DC4-8E75-4DAF-8699-DA1EC47A0619}" destId="{23725938-1FAE-4689-BB2C-DAA139F7EA22}" srcOrd="7" destOrd="0" presId="urn:microsoft.com/office/officeart/2005/8/layout/default"/>
    <dgm:cxn modelId="{FC2CFA6A-089A-4052-B2ED-61C57E7DD645}" type="presParOf" srcId="{C9FC1DC4-8E75-4DAF-8699-DA1EC47A0619}" destId="{CEFCA692-322F-4713-84E2-0FFC6367F8F8}" srcOrd="8" destOrd="0" presId="urn:microsoft.com/office/officeart/2005/8/layout/default"/>
    <dgm:cxn modelId="{8592E59C-21A5-4687-AC7A-C28AE11577FE}" type="presParOf" srcId="{C9FC1DC4-8E75-4DAF-8699-DA1EC47A0619}" destId="{F92FAD42-2365-4BF2-B3B9-9C148A8389B9}" srcOrd="9" destOrd="0" presId="urn:microsoft.com/office/officeart/2005/8/layout/default"/>
    <dgm:cxn modelId="{D7E6FB9F-D067-4EBA-838B-08AAB5D2E6AE}" type="presParOf" srcId="{C9FC1DC4-8E75-4DAF-8699-DA1EC47A0619}" destId="{BDF27ADF-F943-4E02-ADFF-F98750AA70F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EB993-69F1-40DA-8CA8-F1048FBBFB63}">
      <dsp:nvSpPr>
        <dsp:cNvPr id="0" name=""/>
        <dsp:cNvSpPr/>
      </dsp:nvSpPr>
      <dsp:spPr>
        <a:xfrm>
          <a:off x="681606" y="2634"/>
          <a:ext cx="2982027" cy="17892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e-DE" sz="1600" b="1" kern="1200" noProof="0" dirty="0" smtClean="0"/>
            <a:t>Herausforderungen</a:t>
          </a:r>
          <a:endParaRPr lang="de-DE" sz="1600" kern="1200" noProof="0" dirty="0"/>
        </a:p>
        <a:p>
          <a:pPr marL="171450" lvl="1" indent="-171450" algn="l" defTabSz="755650">
            <a:lnSpc>
              <a:spcPct val="90000"/>
            </a:lnSpc>
            <a:spcBef>
              <a:spcPct val="0"/>
            </a:spcBef>
            <a:spcAft>
              <a:spcPct val="15000"/>
            </a:spcAft>
            <a:buChar char="••"/>
          </a:pPr>
          <a:r>
            <a:rPr lang="de-DE" sz="1700" kern="1200" noProof="0" dirty="0" smtClean="0"/>
            <a:t>interne Disparitäten, Fallen</a:t>
          </a:r>
          <a:endParaRPr lang="de-DE" sz="1700" kern="1200" noProof="0" dirty="0"/>
        </a:p>
        <a:p>
          <a:pPr marL="171450" lvl="1" indent="-171450" algn="l" defTabSz="755650">
            <a:lnSpc>
              <a:spcPct val="90000"/>
            </a:lnSpc>
            <a:spcBef>
              <a:spcPct val="0"/>
            </a:spcBef>
            <a:spcAft>
              <a:spcPct val="15000"/>
            </a:spcAft>
            <a:buChar char="••"/>
          </a:pPr>
          <a:r>
            <a:rPr lang="de-DE" sz="1700" kern="1200" noProof="0" dirty="0" smtClean="0"/>
            <a:t>Benachteiligte Regionen und Menschen</a:t>
          </a:r>
          <a:endParaRPr lang="de-DE" sz="1700" kern="1200" noProof="0" dirty="0"/>
        </a:p>
        <a:p>
          <a:pPr marL="171450" lvl="1" indent="-171450" algn="l" defTabSz="755650">
            <a:lnSpc>
              <a:spcPct val="90000"/>
            </a:lnSpc>
            <a:spcBef>
              <a:spcPct val="0"/>
            </a:spcBef>
            <a:spcAft>
              <a:spcPct val="15000"/>
            </a:spcAft>
            <a:buChar char="••"/>
          </a:pPr>
          <a:r>
            <a:rPr lang="de-DE" sz="1700" kern="1200" noProof="0" dirty="0" smtClean="0"/>
            <a:t>Schwierigkeiten bei Umsetzung: in weniger entwickelten Regionen</a:t>
          </a:r>
          <a:r>
            <a:rPr lang="de-DE" sz="1700" kern="1200" dirty="0" smtClean="0"/>
            <a:t>, MS</a:t>
          </a:r>
          <a:endParaRPr lang="en-US" sz="1700" kern="1200" dirty="0"/>
        </a:p>
      </dsp:txBody>
      <dsp:txXfrm>
        <a:off x="681606" y="2634"/>
        <a:ext cx="2982027" cy="1789216"/>
      </dsp:txXfrm>
    </dsp:sp>
    <dsp:sp modelId="{155C20C0-3292-44C0-BB7C-7B318F37334A}">
      <dsp:nvSpPr>
        <dsp:cNvPr id="0" name=""/>
        <dsp:cNvSpPr/>
      </dsp:nvSpPr>
      <dsp:spPr>
        <a:xfrm>
          <a:off x="3961835" y="2634"/>
          <a:ext cx="2982027" cy="17892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smtClean="0"/>
            <a:t>=&gt; </a:t>
          </a:r>
          <a:r>
            <a:rPr lang="de-DE" sz="1800" b="1" i="0" kern="1200" noProof="0" dirty="0" smtClean="0"/>
            <a:t>Entwicklung der Politikgestaltung durch</a:t>
          </a:r>
        </a:p>
        <a:p>
          <a:pPr lvl="0" algn="ctr" defTabSz="800100">
            <a:lnSpc>
              <a:spcPct val="90000"/>
            </a:lnSpc>
            <a:spcBef>
              <a:spcPct val="0"/>
            </a:spcBef>
            <a:spcAft>
              <a:spcPct val="35000"/>
            </a:spcAft>
          </a:pPr>
          <a:endParaRPr lang="de-DE" sz="1800" b="1" kern="1200" noProof="0" dirty="0" smtClean="0">
            <a:solidFill>
              <a:srgbClr val="FFFFFF"/>
            </a:solidFill>
            <a:latin typeface="Arial"/>
            <a:ea typeface="+mn-ea"/>
            <a:cs typeface="+mn-cs"/>
          </a:endParaRPr>
        </a:p>
        <a:p>
          <a:pPr lvl="0" algn="ctr" defTabSz="800100">
            <a:lnSpc>
              <a:spcPct val="90000"/>
            </a:lnSpc>
            <a:spcBef>
              <a:spcPct val="0"/>
            </a:spcBef>
            <a:spcAft>
              <a:spcPct val="35000"/>
            </a:spcAft>
          </a:pPr>
          <a:r>
            <a:rPr lang="de-DE" sz="1800" b="1" kern="1200" noProof="0" dirty="0" smtClean="0">
              <a:solidFill>
                <a:srgbClr val="FFFFFF"/>
              </a:solidFill>
              <a:latin typeface="Arial"/>
              <a:ea typeface="+mn-ea"/>
              <a:cs typeface="+mn-cs"/>
            </a:rPr>
            <a:t>Lehren aus anderen EU-Instrumenten</a:t>
          </a:r>
        </a:p>
        <a:p>
          <a:pPr lvl="0" algn="ctr" defTabSz="800100">
            <a:lnSpc>
              <a:spcPct val="90000"/>
            </a:lnSpc>
            <a:spcBef>
              <a:spcPct val="0"/>
            </a:spcBef>
            <a:spcAft>
              <a:spcPct val="35000"/>
            </a:spcAft>
          </a:pPr>
          <a:endParaRPr lang="de-DE" sz="1800" b="1" kern="1200" noProof="0" dirty="0">
            <a:solidFill>
              <a:srgbClr val="FFFFFF"/>
            </a:solidFill>
            <a:latin typeface="Arial"/>
            <a:ea typeface="+mn-ea"/>
            <a:cs typeface="+mn-cs"/>
          </a:endParaRPr>
        </a:p>
      </dsp:txBody>
      <dsp:txXfrm>
        <a:off x="3961835" y="2634"/>
        <a:ext cx="2982027" cy="1789216"/>
      </dsp:txXfrm>
    </dsp:sp>
    <dsp:sp modelId="{9B35C00F-39E9-4F6F-A03A-FF882FDE0870}">
      <dsp:nvSpPr>
        <dsp:cNvPr id="0" name=""/>
        <dsp:cNvSpPr/>
      </dsp:nvSpPr>
      <dsp:spPr>
        <a:xfrm>
          <a:off x="7242065" y="2634"/>
          <a:ext cx="2982027" cy="17892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t>Auf den im Vertrag verankerten Zielen des wirtschaftlichen, sozialen und territorialen Zusammenhalts aufbauen – </a:t>
          </a:r>
          <a:r>
            <a:rPr lang="de-DE" sz="1400" b="0" kern="1200" dirty="0" smtClean="0"/>
            <a:t>konzentrierte Unterstützung/höhere Beihilfeintensität in weniger entwickelten Regionen</a:t>
          </a:r>
          <a:r>
            <a:rPr lang="en-US" sz="1400" b="0" kern="1200" dirty="0" smtClean="0"/>
            <a:t> </a:t>
          </a:r>
          <a:endParaRPr lang="en-US" sz="1400" b="0" kern="1200" dirty="0"/>
        </a:p>
      </dsp:txBody>
      <dsp:txXfrm>
        <a:off x="7242065" y="2634"/>
        <a:ext cx="2982027" cy="1789216"/>
      </dsp:txXfrm>
    </dsp:sp>
    <dsp:sp modelId="{58F4A1F7-B684-4C7C-8724-CF6BAB46DB66}">
      <dsp:nvSpPr>
        <dsp:cNvPr id="0" name=""/>
        <dsp:cNvSpPr/>
      </dsp:nvSpPr>
      <dsp:spPr>
        <a:xfrm>
          <a:off x="681606" y="2090053"/>
          <a:ext cx="2982027" cy="17892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t>Die Vielfalt der Regionen, Bedürfnisse und Herausforderungen mit stärker maßgeschneiderter Unterstützung berücksichtigen – </a:t>
          </a:r>
          <a:r>
            <a:rPr lang="de-DE" sz="1400" b="0" kern="1200" dirty="0" smtClean="0"/>
            <a:t>auf dem JTF-Ansatz und dem Konzept der intelligenten Spezialisierung aufbauen</a:t>
          </a:r>
          <a:endParaRPr lang="en-US" sz="1400" b="0" kern="1200" dirty="0"/>
        </a:p>
      </dsp:txBody>
      <dsp:txXfrm>
        <a:off x="681606" y="2090053"/>
        <a:ext cx="2982027" cy="1789216"/>
      </dsp:txXfrm>
    </dsp:sp>
    <dsp:sp modelId="{CEFCA692-322F-4713-84E2-0FFC6367F8F8}">
      <dsp:nvSpPr>
        <dsp:cNvPr id="0" name=""/>
        <dsp:cNvSpPr/>
      </dsp:nvSpPr>
      <dsp:spPr>
        <a:xfrm>
          <a:off x="3961835" y="2090053"/>
          <a:ext cx="2982027" cy="17892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smtClean="0"/>
            <a:t>Ausgewogenere territoriale Entwicklung – </a:t>
          </a:r>
          <a:r>
            <a:rPr lang="de-DE" sz="1800" b="0" kern="1200" dirty="0" smtClean="0"/>
            <a:t>auf der Grundlage von mittelgroßen Städten, Zusammenarbeit</a:t>
          </a:r>
          <a:endParaRPr lang="en-US" sz="1800" b="0" kern="1200" dirty="0" smtClean="0"/>
        </a:p>
        <a:p>
          <a:pPr lvl="0" algn="ctr" defTabSz="800100">
            <a:lnSpc>
              <a:spcPct val="90000"/>
            </a:lnSpc>
            <a:spcBef>
              <a:spcPct val="0"/>
            </a:spcBef>
            <a:spcAft>
              <a:spcPct val="35000"/>
            </a:spcAft>
          </a:pPr>
          <a:endParaRPr lang="en-US" sz="1800" kern="1200" dirty="0"/>
        </a:p>
      </dsp:txBody>
      <dsp:txXfrm>
        <a:off x="3961835" y="2090053"/>
        <a:ext cx="2982027" cy="1789216"/>
      </dsp:txXfrm>
    </dsp:sp>
    <dsp:sp modelId="{BDF27ADF-F943-4E02-ADFF-F98750AA70F1}">
      <dsp:nvSpPr>
        <dsp:cNvPr id="0" name=""/>
        <dsp:cNvSpPr/>
      </dsp:nvSpPr>
      <dsp:spPr>
        <a:xfrm>
          <a:off x="7242065" y="2090053"/>
          <a:ext cx="2982027" cy="17892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noProof="0" dirty="0" smtClean="0"/>
            <a:t>Partnerschaft</a:t>
          </a:r>
          <a:r>
            <a:rPr lang="en-US" sz="1800" b="1" kern="1200" dirty="0" smtClean="0"/>
            <a:t> und Multi-Level-Governance</a:t>
          </a:r>
          <a:endParaRPr lang="en-US" sz="1800" b="1" kern="1200" dirty="0"/>
        </a:p>
      </dsp:txBody>
      <dsp:txXfrm>
        <a:off x="7242065" y="2090053"/>
        <a:ext cx="2982027" cy="17892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15/04/2024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pPr algn="ctr"/>
            <a:r>
              <a:rPr lang="de-DE" sz="4400" dirty="0" smtClean="0"/>
              <a:t>Mitteilung zum 9. Kohäsionsbericht</a:t>
            </a:r>
            <a:endParaRPr lang="de-DE" sz="4400" dirty="0"/>
          </a:p>
        </p:txBody>
      </p:sp>
      <p:sp>
        <p:nvSpPr>
          <p:cNvPr id="8" name="Text Placeholder 7"/>
          <p:cNvSpPr>
            <a:spLocks noGrp="1"/>
          </p:cNvSpPr>
          <p:nvPr>
            <p:ph type="body" sz="quarter" idx="13"/>
          </p:nvPr>
        </p:nvSpPr>
        <p:spPr/>
        <p:txBody>
          <a:bodyPr/>
          <a:lstStyle/>
          <a:p>
            <a:pPr algn="ctr"/>
            <a:endParaRPr lang="en-GB" dirty="0"/>
          </a:p>
        </p:txBody>
      </p:sp>
      <p:sp>
        <p:nvSpPr>
          <p:cNvPr id="3" name="Subtitle 2">
            <a:extLst>
              <a:ext uri="{FF2B5EF4-FFF2-40B4-BE49-F238E27FC236}">
                <a16:creationId xmlns:a16="http://schemas.microsoft.com/office/drawing/2014/main" id="{095FF7C1-0574-5D47-E43A-1AFEB1DFFCDD}"/>
              </a:ext>
            </a:extLst>
          </p:cNvPr>
          <p:cNvSpPr>
            <a:spLocks noGrp="1"/>
          </p:cNvSpPr>
          <p:nvPr>
            <p:ph type="subTitle" idx="1"/>
          </p:nvPr>
        </p:nvSpPr>
        <p:spPr/>
        <p:txBody>
          <a:bodyPr/>
          <a:lstStyle/>
          <a:p>
            <a:r>
              <a:rPr lang="de-DE" dirty="0" smtClean="0"/>
              <a:t>Sitzung des ESF+ &amp; JTF Begleitausschusses am 24.4.2024</a:t>
            </a:r>
            <a:endParaRPr lang="de-DE" dirty="0"/>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5350" y="301290"/>
            <a:ext cx="11296649" cy="1136812"/>
          </a:xfrm>
        </p:spPr>
        <p:txBody>
          <a:bodyPr/>
          <a:lstStyle/>
          <a:p>
            <a:r>
              <a:rPr lang="de-DE" sz="3200" dirty="0"/>
              <a:t>Nicht alle Regionen profitieren von derselben Wachstumsdynamik</a:t>
            </a:r>
            <a:br>
              <a:rPr lang="de-DE" sz="3200" dirty="0"/>
            </a:br>
            <a:endParaRPr lang="en-GB" sz="3200" dirty="0"/>
          </a:p>
        </p:txBody>
      </p:sp>
      <p:sp>
        <p:nvSpPr>
          <p:cNvPr id="6" name="Content Placeholder 5"/>
          <p:cNvSpPr>
            <a:spLocks noGrp="1"/>
          </p:cNvSpPr>
          <p:nvPr>
            <p:ph sz="half" idx="1"/>
          </p:nvPr>
        </p:nvSpPr>
        <p:spPr>
          <a:xfrm>
            <a:off x="653568" y="914400"/>
            <a:ext cx="11064956" cy="5794265"/>
          </a:xfrm>
        </p:spPr>
        <p:txBody>
          <a:bodyPr/>
          <a:lstStyle/>
          <a:p>
            <a:pPr marL="452438" indent="-452438">
              <a:spcBef>
                <a:spcPts val="600"/>
              </a:spcBef>
              <a:spcAft>
                <a:spcPts val="600"/>
              </a:spcAft>
              <a:buFont typeface="Wingdings" panose="05000000000000000000" pitchFamily="2" charset="2"/>
              <a:buChar char="Ø"/>
            </a:pPr>
            <a:r>
              <a:rPr lang="de-DE" sz="2000" dirty="0"/>
              <a:t>Nach wie vor große wirtschaftliche Unterschiede: mehr als jeder vierte Teil der EU-Bevölkerung lebt in weniger entwickelten Regionen</a:t>
            </a:r>
            <a:endParaRPr lang="en-US" sz="2000" dirty="0"/>
          </a:p>
          <a:p>
            <a:pPr marL="452438" indent="-452438">
              <a:spcBef>
                <a:spcPts val="600"/>
              </a:spcBef>
              <a:spcAft>
                <a:spcPts val="600"/>
              </a:spcAft>
              <a:buFont typeface="Wingdings" panose="05000000000000000000" pitchFamily="2" charset="2"/>
              <a:buChar char="Ø"/>
            </a:pPr>
            <a:r>
              <a:rPr lang="de-DE" sz="2000" dirty="0"/>
              <a:t>Zunahme interner Disparitäten mit unterschiedlichen Mustern</a:t>
            </a:r>
            <a:r>
              <a:rPr lang="de-DE" sz="2000" dirty="0" smtClean="0"/>
              <a:t>:</a:t>
            </a:r>
            <a:endParaRPr lang="en-US" sz="2000" dirty="0"/>
          </a:p>
          <a:p>
            <a:pPr lvl="1">
              <a:spcBef>
                <a:spcPts val="600"/>
              </a:spcBef>
              <a:spcAft>
                <a:spcPts val="600"/>
              </a:spcAft>
              <a:buFont typeface="Wingdings" panose="05000000000000000000" pitchFamily="2" charset="2"/>
              <a:buChar char="ü"/>
            </a:pPr>
            <a:r>
              <a:rPr lang="de-DE" sz="1800" i="1" dirty="0"/>
              <a:t>Höheres Wachstum der Hauptstadtregionen – östliche Mitgliedstaaten</a:t>
            </a:r>
            <a:endParaRPr lang="en-US" sz="1800" i="1" dirty="0"/>
          </a:p>
          <a:p>
            <a:pPr lvl="1">
              <a:spcBef>
                <a:spcPts val="600"/>
              </a:spcBef>
              <a:spcAft>
                <a:spcPts val="600"/>
              </a:spcAft>
              <a:buFont typeface="Wingdings" panose="05000000000000000000" pitchFamily="2" charset="2"/>
              <a:buChar char="ü"/>
            </a:pPr>
            <a:r>
              <a:rPr lang="de-DE" sz="1800" i="1" dirty="0"/>
              <a:t>Geringeres Wachstum in ärmeren Regionen – z. B. Frankreich, Griechenland</a:t>
            </a:r>
            <a:endParaRPr lang="en-US" sz="1800" i="1" dirty="0"/>
          </a:p>
          <a:p>
            <a:pPr marL="452438" indent="-452438">
              <a:spcBef>
                <a:spcPts val="600"/>
              </a:spcBef>
              <a:spcAft>
                <a:spcPts val="600"/>
              </a:spcAft>
              <a:buFont typeface="Wingdings" panose="05000000000000000000" pitchFamily="2" charset="2"/>
              <a:buChar char="Ø"/>
            </a:pPr>
            <a:r>
              <a:rPr lang="de-DE" sz="2000" dirty="0"/>
              <a:t>Ländliche Gebiete stehen vor besonderen Herausforderungen, die ihr Wachstum behindern</a:t>
            </a:r>
            <a:r>
              <a:rPr lang="en-IE" sz="2000" dirty="0" smtClean="0"/>
              <a:t> </a:t>
            </a:r>
            <a:endParaRPr lang="en-IE" sz="2000" dirty="0"/>
          </a:p>
          <a:p>
            <a:pPr marL="457200" lvl="1" indent="0">
              <a:spcBef>
                <a:spcPts val="600"/>
              </a:spcBef>
              <a:spcAft>
                <a:spcPts val="600"/>
              </a:spcAft>
              <a:buNone/>
            </a:pPr>
            <a:r>
              <a:rPr lang="en-IE" dirty="0"/>
              <a:t>	 </a:t>
            </a:r>
            <a:r>
              <a:rPr lang="de-DE" dirty="0"/>
              <a:t>ABER Ihr durchschnittliches BIP/Kopf-Wachstum ist doppelt so hoch wie in städtischen Gebieten (1,5 </a:t>
            </a:r>
            <a:r>
              <a:rPr lang="de-DE" dirty="0" smtClean="0"/>
              <a:t>%)</a:t>
            </a:r>
            <a:endParaRPr lang="en-IE" dirty="0"/>
          </a:p>
          <a:p>
            <a:pPr marL="452438" indent="-452438">
              <a:spcBef>
                <a:spcPts val="600"/>
              </a:spcBef>
              <a:spcAft>
                <a:spcPts val="600"/>
              </a:spcAft>
              <a:buFont typeface="Wingdings" panose="05000000000000000000" pitchFamily="2" charset="2"/>
              <a:buChar char="Ø"/>
            </a:pPr>
            <a:r>
              <a:rPr lang="de-DE" sz="2000" dirty="0"/>
              <a:t>Wachsende Zahl von Regionen ist mit wirtschaftlicher Stagnation oder wirtschaftlichem Niedergang konfrontiert – Gefahr einer Entwicklungsfalle</a:t>
            </a:r>
            <a:endParaRPr lang="en-IE" sz="2000" dirty="0"/>
          </a:p>
          <a:p>
            <a:pPr lvl="1">
              <a:spcBef>
                <a:spcPts val="600"/>
              </a:spcBef>
              <a:spcAft>
                <a:spcPts val="600"/>
              </a:spcAft>
              <a:buFont typeface="Wingdings" panose="05000000000000000000" pitchFamily="2" charset="2"/>
              <a:buChar char="ü"/>
            </a:pPr>
            <a:r>
              <a:rPr lang="de-DE" sz="1800" i="1" dirty="0"/>
              <a:t>Quelle der Frustration, die politische Unzufriedenheit schürt</a:t>
            </a:r>
            <a:endParaRPr lang="en-IE" sz="1800" i="1" dirty="0"/>
          </a:p>
          <a:p>
            <a:pPr lvl="1">
              <a:spcBef>
                <a:spcPts val="600"/>
              </a:spcBef>
              <a:spcAft>
                <a:spcPts val="600"/>
              </a:spcAft>
              <a:buFont typeface="Wingdings" panose="05000000000000000000" pitchFamily="2" charset="2"/>
              <a:buChar char="ü"/>
            </a:pPr>
            <a:r>
              <a:rPr lang="de-DE" sz="1800" i="1" dirty="0"/>
              <a:t>Die Ursachen unterscheiden sich – z. B. unzureichende wirtschaftliche Spezialisierung, ineffizientes Innovationsökosystem, schwache öffentliche Verwaltung, Missverhältnis zwischen Qualifikationsangebot und -nachfrage</a:t>
            </a:r>
            <a:r>
              <a:rPr lang="en-IE" sz="1800" i="1" dirty="0" smtClean="0"/>
              <a:t> </a:t>
            </a:r>
            <a:endParaRPr lang="en-IE" sz="1800" i="1" dirty="0"/>
          </a:p>
          <a:p>
            <a:pPr lvl="1">
              <a:spcBef>
                <a:spcPts val="600"/>
              </a:spcBef>
              <a:spcAft>
                <a:spcPts val="600"/>
              </a:spcAft>
              <a:buFont typeface="Wingdings" panose="05000000000000000000" pitchFamily="2" charset="2"/>
              <a:buChar char="ü"/>
            </a:pPr>
            <a:r>
              <a:rPr lang="de-DE" sz="1800" i="1" dirty="0"/>
              <a:t>Erfordert Analysen und maßgeschneiderte politische Maßnahmen durch Reformen und Investitionen</a:t>
            </a:r>
            <a:endParaRPr lang="en-IE" sz="1800" i="1" dirty="0"/>
          </a:p>
          <a:p>
            <a:pPr marL="452438" indent="-452438">
              <a:buFont typeface="Wingdings" panose="05000000000000000000" pitchFamily="2" charset="2"/>
              <a:buChar char="Ø"/>
            </a:pPr>
            <a:endParaRPr lang="en-IE" dirty="0"/>
          </a:p>
          <a:p>
            <a:pPr marL="452438" indent="-452438">
              <a:buFont typeface="Wingdings" panose="05000000000000000000" pitchFamily="2" charset="2"/>
              <a:buChar char="Ø"/>
            </a:pPr>
            <a:endParaRPr lang="en-IE" dirty="0"/>
          </a:p>
        </p:txBody>
      </p:sp>
    </p:spTree>
    <p:extLst>
      <p:ext uri="{BB962C8B-B14F-4D97-AF65-F5344CB8AC3E}">
        <p14:creationId xmlns:p14="http://schemas.microsoft.com/office/powerpoint/2010/main" val="2927905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4EF833-4A73-A5D5-0908-F5C88D421A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391056" y="1338789"/>
            <a:ext cx="3861880" cy="5382413"/>
          </a:xfrm>
          <a:prstGeom prst="rect">
            <a:avLst/>
          </a:prstGeom>
          <a:noFill/>
          <a:ln>
            <a:noFill/>
          </a:ln>
        </p:spPr>
      </p:pic>
      <p:sp>
        <p:nvSpPr>
          <p:cNvPr id="6" name="Content Placeholder 5"/>
          <p:cNvSpPr>
            <a:spLocks noGrp="1"/>
          </p:cNvSpPr>
          <p:nvPr>
            <p:ph sz="half" idx="2"/>
          </p:nvPr>
        </p:nvSpPr>
        <p:spPr>
          <a:xfrm>
            <a:off x="6186791" y="1449421"/>
            <a:ext cx="5826869" cy="5077839"/>
          </a:xfrm>
        </p:spPr>
        <p:txBody>
          <a:bodyPr>
            <a:normAutofit/>
          </a:bodyPr>
          <a:lstStyle/>
          <a:p>
            <a:pPr marL="452438" indent="-452438">
              <a:lnSpc>
                <a:spcPct val="90000"/>
              </a:lnSpc>
              <a:spcBef>
                <a:spcPts val="600"/>
              </a:spcBef>
              <a:spcAft>
                <a:spcPts val="600"/>
              </a:spcAft>
              <a:buFont typeface="Wingdings" panose="05000000000000000000" pitchFamily="2" charset="2"/>
              <a:buChar char="Ø"/>
            </a:pPr>
            <a:r>
              <a:rPr lang="de-DE" sz="2000" b="1" dirty="0"/>
              <a:t>Klimawende: </a:t>
            </a:r>
            <a:r>
              <a:rPr lang="de-DE" sz="2000" dirty="0"/>
              <a:t>neue Chancen, erfordert jedoch strukturelle Veränderungen mit negativen Auswirkungen auf die Schwächsten</a:t>
            </a:r>
            <a:endParaRPr lang="en-US" sz="2000" dirty="0"/>
          </a:p>
          <a:p>
            <a:pPr marL="452438" indent="-452438">
              <a:lnSpc>
                <a:spcPct val="90000"/>
              </a:lnSpc>
              <a:spcBef>
                <a:spcPts val="600"/>
              </a:spcBef>
              <a:spcAft>
                <a:spcPts val="600"/>
              </a:spcAft>
              <a:buFont typeface="Wingdings" panose="05000000000000000000" pitchFamily="2" charset="2"/>
              <a:buChar char="Ø"/>
            </a:pPr>
            <a:r>
              <a:rPr lang="de-DE" sz="2000" b="1" dirty="0"/>
              <a:t>Klimawandel </a:t>
            </a:r>
            <a:r>
              <a:rPr lang="de-DE" sz="2000" dirty="0"/>
              <a:t>birgt die Gefahr, dass die regionalen Ungleichheiten zunehmen</a:t>
            </a:r>
            <a:endParaRPr lang="en-US" sz="2000" dirty="0"/>
          </a:p>
          <a:p>
            <a:pPr lvl="1">
              <a:lnSpc>
                <a:spcPct val="90000"/>
              </a:lnSpc>
              <a:spcBef>
                <a:spcPts val="600"/>
              </a:spcBef>
              <a:spcAft>
                <a:spcPts val="600"/>
              </a:spcAft>
            </a:pPr>
            <a:r>
              <a:rPr lang="de-DE" i="1" dirty="0"/>
              <a:t>Küsten-, Mittelmeer-, Südost- und Ostregionen sind mit jährlichen Verlusten von 1 % des BIP </a:t>
            </a:r>
            <a:r>
              <a:rPr lang="de-DE" i="1" dirty="0" smtClean="0"/>
              <a:t>konfrontiert</a:t>
            </a:r>
            <a:endParaRPr lang="en-US" i="1" dirty="0"/>
          </a:p>
          <a:p>
            <a:pPr marL="800100" lvl="2" indent="-342900">
              <a:lnSpc>
                <a:spcPct val="90000"/>
              </a:lnSpc>
              <a:spcBef>
                <a:spcPts val="600"/>
              </a:spcBef>
              <a:spcAft>
                <a:spcPts val="600"/>
              </a:spcAft>
            </a:pPr>
            <a:r>
              <a:rPr lang="de-DE" sz="2000" i="1" dirty="0"/>
              <a:t>Erfordert eine rasche Verringerung der Treibhausgas- und Luftschadstoffemissionen</a:t>
            </a:r>
            <a:r>
              <a:rPr lang="en-US" sz="2000" i="1" dirty="0" smtClean="0"/>
              <a:t> </a:t>
            </a:r>
            <a:endParaRPr lang="en-US" sz="2000" i="1" dirty="0"/>
          </a:p>
          <a:p>
            <a:pPr marL="452438" lvl="1" indent="-452438">
              <a:lnSpc>
                <a:spcPct val="90000"/>
              </a:lnSpc>
              <a:spcBef>
                <a:spcPts val="600"/>
              </a:spcBef>
              <a:spcAft>
                <a:spcPts val="600"/>
              </a:spcAft>
              <a:buFont typeface="Wingdings" panose="05000000000000000000" pitchFamily="2" charset="2"/>
              <a:buChar char="Ø"/>
            </a:pPr>
            <a:r>
              <a:rPr lang="de-DE" dirty="0"/>
              <a:t>Umfassender Ansatz zur Förderung von Arbeitsplätzen und Chancen; Bewältigung der sozioökonomischen Kosten</a:t>
            </a:r>
            <a:endParaRPr lang="en-US" dirty="0"/>
          </a:p>
          <a:p>
            <a:pPr marL="0" lvl="1" indent="0">
              <a:lnSpc>
                <a:spcPct val="90000"/>
              </a:lnSpc>
              <a:spcBef>
                <a:spcPts val="600"/>
              </a:spcBef>
              <a:spcAft>
                <a:spcPts val="600"/>
              </a:spcAft>
              <a:buNone/>
            </a:pPr>
            <a:endParaRPr lang="en-US" b="1" dirty="0"/>
          </a:p>
          <a:p>
            <a:pPr marL="452438" indent="-452438">
              <a:lnSpc>
                <a:spcPct val="90000"/>
              </a:lnSpc>
              <a:buFont typeface="Wingdings" panose="05000000000000000000" pitchFamily="2" charset="2"/>
              <a:buChar char="Ø"/>
            </a:pPr>
            <a:endParaRPr lang="en-IE" sz="1100" dirty="0"/>
          </a:p>
          <a:p>
            <a:pPr marL="452438" indent="-452438">
              <a:lnSpc>
                <a:spcPct val="90000"/>
              </a:lnSpc>
              <a:buFont typeface="Wingdings" panose="05000000000000000000" pitchFamily="2" charset="2"/>
              <a:buChar char="Ø"/>
            </a:pPr>
            <a:endParaRPr lang="en-IE" sz="1100" dirty="0"/>
          </a:p>
        </p:txBody>
      </p:sp>
      <p:sp>
        <p:nvSpPr>
          <p:cNvPr id="4" name="Title 3"/>
          <p:cNvSpPr>
            <a:spLocks noGrp="1"/>
          </p:cNvSpPr>
          <p:nvPr>
            <p:ph type="title"/>
          </p:nvPr>
        </p:nvSpPr>
        <p:spPr>
          <a:xfrm>
            <a:off x="970722" y="482860"/>
            <a:ext cx="10854334" cy="782357"/>
          </a:xfrm>
        </p:spPr>
        <p:txBody>
          <a:bodyPr anchor="b">
            <a:normAutofit fontScale="90000"/>
          </a:bodyPr>
          <a:lstStyle/>
          <a:p>
            <a:r>
              <a:rPr lang="de-DE" sz="3100" dirty="0"/>
              <a:t>Ungelöste Herausforderungen können die territorialen Unterschiede vergrößern</a:t>
            </a:r>
            <a:r>
              <a:rPr lang="en-GB" sz="3100" dirty="0" smtClean="0"/>
              <a:t> </a:t>
            </a:r>
            <a:r>
              <a:rPr lang="en-GB" sz="3100" dirty="0"/>
              <a:t>(1) </a:t>
            </a:r>
          </a:p>
        </p:txBody>
      </p:sp>
    </p:spTree>
    <p:extLst>
      <p:ext uri="{BB962C8B-B14F-4D97-AF65-F5344CB8AC3E}">
        <p14:creationId xmlns:p14="http://schemas.microsoft.com/office/powerpoint/2010/main" val="121559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08891B-B5B7-E02F-49DC-814375DF04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39301" y="971450"/>
            <a:ext cx="4357993" cy="5817503"/>
          </a:xfrm>
          <a:prstGeom prst="rect">
            <a:avLst/>
          </a:prstGeom>
          <a:noFill/>
          <a:ln>
            <a:noFill/>
          </a:ln>
        </p:spPr>
      </p:pic>
      <p:sp>
        <p:nvSpPr>
          <p:cNvPr id="6" name="Content Placeholder 5"/>
          <p:cNvSpPr>
            <a:spLocks noGrp="1"/>
          </p:cNvSpPr>
          <p:nvPr>
            <p:ph sz="half" idx="2"/>
          </p:nvPr>
        </p:nvSpPr>
        <p:spPr>
          <a:xfrm>
            <a:off x="5826868" y="1400783"/>
            <a:ext cx="6225702" cy="5068111"/>
          </a:xfrm>
        </p:spPr>
        <p:txBody>
          <a:bodyPr>
            <a:normAutofit fontScale="92500" lnSpcReduction="10000"/>
          </a:bodyPr>
          <a:lstStyle/>
          <a:p>
            <a:pPr marL="452438" indent="-452438">
              <a:lnSpc>
                <a:spcPct val="90000"/>
              </a:lnSpc>
              <a:spcBef>
                <a:spcPts val="600"/>
              </a:spcBef>
              <a:spcAft>
                <a:spcPts val="600"/>
              </a:spcAft>
              <a:buFont typeface="Wingdings" panose="05000000000000000000" pitchFamily="2" charset="2"/>
              <a:buChar char="Ø"/>
            </a:pPr>
            <a:r>
              <a:rPr lang="de-DE" sz="2000" b="1" dirty="0"/>
              <a:t>Der digitale Wandel </a:t>
            </a:r>
            <a:r>
              <a:rPr lang="de-DE" sz="2000" dirty="0"/>
              <a:t>bietet Chancen, aber Menschen und Regionen sind ungleich gerüstet, um Vorteile zu nutzen</a:t>
            </a:r>
            <a:r>
              <a:rPr lang="en-IE" sz="2000" dirty="0" smtClean="0"/>
              <a:t>  </a:t>
            </a:r>
            <a:endParaRPr lang="en-IE" sz="2000" dirty="0"/>
          </a:p>
          <a:p>
            <a:pPr marL="452438" indent="-452438">
              <a:lnSpc>
                <a:spcPct val="90000"/>
              </a:lnSpc>
              <a:spcBef>
                <a:spcPts val="600"/>
              </a:spcBef>
              <a:spcAft>
                <a:spcPts val="600"/>
              </a:spcAft>
              <a:buFont typeface="Wingdings" panose="05000000000000000000" pitchFamily="2" charset="2"/>
              <a:buChar char="Ø"/>
            </a:pPr>
            <a:r>
              <a:rPr lang="de-DE" sz="2000" b="1" dirty="0"/>
              <a:t>Geopolitische Spannungen </a:t>
            </a:r>
            <a:r>
              <a:rPr lang="de-DE" sz="2000" dirty="0"/>
              <a:t>(russische Aggression; Konflikt im Nahen Osten) die Regionen schwer treffen</a:t>
            </a:r>
            <a:r>
              <a:rPr lang="en-IE" sz="2000" dirty="0" smtClean="0"/>
              <a:t> </a:t>
            </a:r>
            <a:endParaRPr lang="en-IE" sz="2000" dirty="0"/>
          </a:p>
          <a:p>
            <a:pPr marL="0" indent="0">
              <a:lnSpc>
                <a:spcPct val="90000"/>
              </a:lnSpc>
              <a:spcBef>
                <a:spcPts val="600"/>
              </a:spcBef>
              <a:spcAft>
                <a:spcPts val="600"/>
              </a:spcAft>
              <a:buNone/>
            </a:pPr>
            <a:r>
              <a:rPr lang="en-IE" sz="2000" dirty="0"/>
              <a:t>	</a:t>
            </a:r>
            <a:r>
              <a:rPr lang="en-IE" sz="2000" dirty="0" err="1"/>
              <a:t>Östliche</a:t>
            </a:r>
            <a:r>
              <a:rPr lang="en-IE" sz="2000" dirty="0"/>
              <a:t> </a:t>
            </a:r>
            <a:r>
              <a:rPr lang="en-IE" sz="2000" dirty="0" err="1"/>
              <a:t>Grenzregionen</a:t>
            </a:r>
            <a:r>
              <a:rPr lang="en-IE" sz="2000" dirty="0"/>
              <a:t> </a:t>
            </a:r>
            <a:r>
              <a:rPr lang="en-IE" sz="2000" dirty="0" err="1"/>
              <a:t>mit</a:t>
            </a:r>
            <a:r>
              <a:rPr lang="en-IE" sz="2000" dirty="0"/>
              <a:t> </a:t>
            </a:r>
            <a:r>
              <a:rPr lang="en-IE" sz="2000" dirty="0" smtClean="0"/>
              <a:t>	</a:t>
            </a:r>
            <a:r>
              <a:rPr lang="en-IE" sz="2000" dirty="0" err="1" smtClean="0"/>
              <a:t>Ansteckungseffekten</a:t>
            </a:r>
            <a:r>
              <a:rPr lang="en-IE" sz="2000" dirty="0" smtClean="0"/>
              <a:t> </a:t>
            </a:r>
            <a:endParaRPr lang="en-IE" sz="2000" dirty="0"/>
          </a:p>
          <a:p>
            <a:pPr marL="0" indent="0">
              <a:lnSpc>
                <a:spcPct val="90000"/>
              </a:lnSpc>
              <a:spcBef>
                <a:spcPts val="600"/>
              </a:spcBef>
              <a:spcAft>
                <a:spcPts val="600"/>
              </a:spcAft>
              <a:buNone/>
            </a:pPr>
            <a:r>
              <a:rPr lang="en-IE" sz="2000" dirty="0"/>
              <a:t>	</a:t>
            </a:r>
            <a:r>
              <a:rPr lang="en-IE" sz="2000" dirty="0" err="1"/>
              <a:t>Südliche</a:t>
            </a:r>
            <a:r>
              <a:rPr lang="en-IE" sz="2000" dirty="0"/>
              <a:t> </a:t>
            </a:r>
            <a:r>
              <a:rPr lang="en-IE" sz="2000" dirty="0" err="1"/>
              <a:t>Regionen</a:t>
            </a:r>
            <a:r>
              <a:rPr lang="en-IE" sz="2000" dirty="0"/>
              <a:t> </a:t>
            </a:r>
            <a:r>
              <a:rPr lang="en-IE" sz="2000" dirty="0" err="1"/>
              <a:t>mit</a:t>
            </a:r>
            <a:r>
              <a:rPr lang="en-IE" sz="2000" dirty="0"/>
              <a:t> </a:t>
            </a:r>
            <a:r>
              <a:rPr lang="en-IE" sz="2000" dirty="0" smtClean="0"/>
              <a:t>	</a:t>
            </a:r>
            <a:r>
              <a:rPr lang="en-IE" sz="2000" dirty="0" err="1" smtClean="0"/>
              <a:t>Migrationsherausforderungen</a:t>
            </a:r>
            <a:r>
              <a:rPr lang="en-IE" sz="2000" dirty="0" smtClean="0"/>
              <a:t> </a:t>
            </a:r>
            <a:r>
              <a:rPr lang="en-IE" sz="2000" dirty="0"/>
              <a:t>	</a:t>
            </a:r>
          </a:p>
          <a:p>
            <a:pPr marL="452438" indent="-452438">
              <a:lnSpc>
                <a:spcPct val="90000"/>
              </a:lnSpc>
              <a:spcBef>
                <a:spcPts val="600"/>
              </a:spcBef>
              <a:spcAft>
                <a:spcPts val="600"/>
              </a:spcAft>
              <a:buFont typeface="Wingdings" panose="05000000000000000000" pitchFamily="2" charset="2"/>
              <a:buChar char="Ø"/>
            </a:pPr>
            <a:r>
              <a:rPr lang="de-DE" sz="2000" b="1" dirty="0"/>
              <a:t>Mängel in der öffentlichen </a:t>
            </a:r>
            <a:r>
              <a:rPr lang="de-DE" sz="2000" dirty="0"/>
              <a:t>Verwaltung und bei den Verwaltungskapazitäten behindern die Entwicklung</a:t>
            </a:r>
            <a:endParaRPr lang="en-IE" sz="2000" dirty="0"/>
          </a:p>
          <a:p>
            <a:pPr marL="452438" indent="-452438">
              <a:lnSpc>
                <a:spcPct val="90000"/>
              </a:lnSpc>
              <a:spcBef>
                <a:spcPts val="600"/>
              </a:spcBef>
              <a:spcAft>
                <a:spcPts val="600"/>
              </a:spcAft>
              <a:buFont typeface="Wingdings" panose="05000000000000000000" pitchFamily="2" charset="2"/>
              <a:buChar char="Ø"/>
            </a:pPr>
            <a:r>
              <a:rPr lang="de-DE" sz="2000" b="1" dirty="0"/>
              <a:t>Qualität der Institutionen </a:t>
            </a:r>
            <a:r>
              <a:rPr lang="de-DE" sz="2000" dirty="0"/>
              <a:t>und Rechtsstaatlichkeit – von entscheidender Bedeutung für die Kapitalrendite, einschließlich der Erweiterung</a:t>
            </a:r>
            <a:endParaRPr lang="en-IE" sz="2000" dirty="0"/>
          </a:p>
          <a:p>
            <a:pPr marL="452438" indent="-452438">
              <a:lnSpc>
                <a:spcPct val="90000"/>
              </a:lnSpc>
              <a:buFont typeface="Wingdings" panose="05000000000000000000" pitchFamily="2" charset="2"/>
              <a:buChar char="Ø"/>
            </a:pPr>
            <a:endParaRPr lang="en-IE" sz="1500" dirty="0"/>
          </a:p>
        </p:txBody>
      </p:sp>
      <p:sp>
        <p:nvSpPr>
          <p:cNvPr id="4" name="Title 3"/>
          <p:cNvSpPr>
            <a:spLocks noGrp="1"/>
          </p:cNvSpPr>
          <p:nvPr>
            <p:ph type="title"/>
          </p:nvPr>
        </p:nvSpPr>
        <p:spPr>
          <a:xfrm>
            <a:off x="340468" y="482860"/>
            <a:ext cx="11712102" cy="392629"/>
          </a:xfrm>
        </p:spPr>
        <p:txBody>
          <a:bodyPr anchor="b">
            <a:noAutofit/>
          </a:bodyPr>
          <a:lstStyle/>
          <a:p>
            <a:r>
              <a:rPr lang="de-DE" sz="3200" dirty="0"/>
              <a:t>Ungelöste Herausforderungen können die territorialen Unterschiede vergrößern</a:t>
            </a:r>
            <a:r>
              <a:rPr lang="en-GB" sz="3200" dirty="0" smtClean="0"/>
              <a:t> </a:t>
            </a:r>
            <a:r>
              <a:rPr lang="en-GB" sz="3200" dirty="0"/>
              <a:t>(2) </a:t>
            </a:r>
          </a:p>
        </p:txBody>
      </p:sp>
    </p:spTree>
    <p:extLst>
      <p:ext uri="{BB962C8B-B14F-4D97-AF65-F5344CB8AC3E}">
        <p14:creationId xmlns:p14="http://schemas.microsoft.com/office/powerpoint/2010/main" val="382271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482860"/>
            <a:ext cx="10515600" cy="782357"/>
          </a:xfrm>
        </p:spPr>
        <p:txBody>
          <a:bodyPr anchor="b">
            <a:normAutofit/>
          </a:bodyPr>
          <a:lstStyle/>
          <a:p>
            <a:pPr algn="ctr"/>
            <a:r>
              <a:rPr lang="de-DE" dirty="0"/>
              <a:t>Lehren für die Zukunft </a:t>
            </a:r>
            <a:r>
              <a:rPr lang="de-DE" dirty="0" smtClean="0"/>
              <a:t>ziehen</a:t>
            </a:r>
            <a:r>
              <a:rPr lang="en-GB" dirty="0" smtClean="0"/>
              <a:t> </a:t>
            </a:r>
            <a:r>
              <a:rPr lang="en-GB" dirty="0"/>
              <a:t>- 1</a:t>
            </a:r>
          </a:p>
        </p:txBody>
      </p:sp>
      <p:graphicFrame>
        <p:nvGraphicFramePr>
          <p:cNvPr id="8" name="Content Placeholder 5">
            <a:extLst>
              <a:ext uri="{FF2B5EF4-FFF2-40B4-BE49-F238E27FC236}">
                <a16:creationId xmlns:a16="http://schemas.microsoft.com/office/drawing/2014/main" id="{7FF4E3CC-5D8B-D02E-AC59-8F2806EFD0E2}"/>
              </a:ext>
            </a:extLst>
          </p:cNvPr>
          <p:cNvGraphicFramePr>
            <a:graphicFrameLocks noGrp="1"/>
          </p:cNvGraphicFramePr>
          <p:nvPr>
            <p:ph idx="1"/>
            <p:extLst>
              <p:ext uri="{D42A27DB-BD31-4B8C-83A1-F6EECF244321}">
                <p14:modId xmlns:p14="http://schemas.microsoft.com/office/powerpoint/2010/main" val="2714333922"/>
              </p:ext>
            </p:extLst>
          </p:nvPr>
        </p:nvGraphicFramePr>
        <p:xfrm>
          <a:off x="838199" y="1825625"/>
          <a:ext cx="10905699" cy="3881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6610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320" y="270810"/>
            <a:ext cx="11389359" cy="621010"/>
          </a:xfrm>
        </p:spPr>
        <p:txBody>
          <a:bodyPr/>
          <a:lstStyle/>
          <a:p>
            <a:pPr algn="ctr"/>
            <a:r>
              <a:rPr lang="de-DE" dirty="0"/>
              <a:t>Lehren für die Zukunft </a:t>
            </a:r>
            <a:r>
              <a:rPr lang="de-DE" dirty="0" smtClean="0"/>
              <a:t>ziehen</a:t>
            </a:r>
            <a:r>
              <a:rPr lang="en-GB" dirty="0" smtClean="0"/>
              <a:t> </a:t>
            </a:r>
            <a:r>
              <a:rPr lang="en-GB" dirty="0"/>
              <a:t>- 2</a:t>
            </a:r>
          </a:p>
        </p:txBody>
      </p:sp>
      <p:sp>
        <p:nvSpPr>
          <p:cNvPr id="6" name="Content Placeholder 5"/>
          <p:cNvSpPr>
            <a:spLocks noGrp="1"/>
          </p:cNvSpPr>
          <p:nvPr>
            <p:ph sz="half" idx="1"/>
          </p:nvPr>
        </p:nvSpPr>
        <p:spPr>
          <a:xfrm>
            <a:off x="653568" y="1105593"/>
            <a:ext cx="11389359" cy="5603072"/>
          </a:xfrm>
        </p:spPr>
        <p:txBody>
          <a:bodyPr/>
          <a:lstStyle/>
          <a:p>
            <a:pPr>
              <a:spcBef>
                <a:spcPts val="600"/>
              </a:spcBef>
              <a:spcAft>
                <a:spcPts val="600"/>
              </a:spcAft>
              <a:buClrTx/>
            </a:pPr>
            <a:r>
              <a:rPr lang="de-DE" sz="2000" b="1" dirty="0"/>
              <a:t>Förderung der institutionellen Konvergenz – </a:t>
            </a:r>
            <a:r>
              <a:rPr lang="de-DE" sz="2000" dirty="0"/>
              <a:t>umfassende Behebung von Verwaltungs- und </a:t>
            </a:r>
            <a:r>
              <a:rPr lang="de-DE" sz="2000" dirty="0" err="1"/>
              <a:t>Governance</a:t>
            </a:r>
            <a:r>
              <a:rPr lang="de-DE" sz="2000" dirty="0"/>
              <a:t>-Schwachpunkten, um Vorteile für den Binnenmarkt zu erzielen</a:t>
            </a:r>
            <a:endParaRPr lang="en-US" sz="2000" dirty="0"/>
          </a:p>
          <a:p>
            <a:pPr lvl="1">
              <a:spcBef>
                <a:spcPts val="600"/>
              </a:spcBef>
              <a:spcAft>
                <a:spcPts val="600"/>
              </a:spcAft>
              <a:buClrTx/>
            </a:pPr>
            <a:r>
              <a:rPr lang="en-US" sz="1800" i="1" dirty="0"/>
              <a:t>	</a:t>
            </a:r>
            <a:r>
              <a:rPr lang="de-DE" sz="1800" i="1" dirty="0" smtClean="0"/>
              <a:t>i</a:t>
            </a:r>
            <a:r>
              <a:rPr lang="de-DE" sz="1800" i="1" dirty="0" smtClean="0"/>
              <a:t>n </a:t>
            </a:r>
            <a:r>
              <a:rPr lang="de-DE" sz="1800" i="1" dirty="0"/>
              <a:t>nationalen, regionalen und lokalen Verwaltungen</a:t>
            </a:r>
            <a:endParaRPr lang="en-US" sz="1800" i="1" dirty="0"/>
          </a:p>
          <a:p>
            <a:pPr lvl="1">
              <a:spcBef>
                <a:spcPts val="600"/>
              </a:spcBef>
              <a:spcAft>
                <a:spcPts val="600"/>
              </a:spcAft>
              <a:buClrTx/>
            </a:pPr>
            <a:r>
              <a:rPr lang="en-US" sz="1800" i="1" dirty="0"/>
              <a:t>	</a:t>
            </a:r>
            <a:r>
              <a:rPr lang="de-DE" sz="1800" i="1" dirty="0" smtClean="0"/>
              <a:t>für Begünstigte </a:t>
            </a:r>
            <a:r>
              <a:rPr lang="en-US" sz="1800" i="1" dirty="0" smtClean="0"/>
              <a:t>und </a:t>
            </a:r>
            <a:r>
              <a:rPr lang="en-US" sz="1800" i="1" dirty="0"/>
              <a:t>Partner</a:t>
            </a:r>
            <a:endParaRPr lang="en-US" sz="1800" i="1" dirty="0"/>
          </a:p>
          <a:p>
            <a:pPr>
              <a:spcBef>
                <a:spcPts val="600"/>
              </a:spcBef>
              <a:spcAft>
                <a:spcPts val="600"/>
              </a:spcAft>
              <a:buClrTx/>
            </a:pPr>
            <a:r>
              <a:rPr lang="de-DE" sz="2000" b="1" dirty="0"/>
              <a:t>Steigerung der Wirksamkeit der kohäsionspolitischen Investitionen und Förderung von Reformen</a:t>
            </a:r>
            <a:endParaRPr lang="en-US" sz="2000" b="1" dirty="0"/>
          </a:p>
          <a:p>
            <a:pPr lvl="1">
              <a:spcBef>
                <a:spcPts val="600"/>
              </a:spcBef>
              <a:spcAft>
                <a:spcPts val="600"/>
              </a:spcAft>
              <a:buClrTx/>
            </a:pPr>
            <a:r>
              <a:rPr lang="en-US" i="1" dirty="0"/>
              <a:t>    </a:t>
            </a:r>
            <a:r>
              <a:rPr lang="de-DE" sz="1800" i="1" dirty="0"/>
              <a:t>Reformen sind erforderlich, um Hindernisse für die regionale Entwicklung zu beseitigen</a:t>
            </a:r>
            <a:endParaRPr lang="en-US" sz="1800" i="1" dirty="0"/>
          </a:p>
          <a:p>
            <a:pPr lvl="1">
              <a:spcBef>
                <a:spcPts val="600"/>
              </a:spcBef>
              <a:spcAft>
                <a:spcPts val="600"/>
              </a:spcAft>
              <a:buClrTx/>
            </a:pPr>
            <a:r>
              <a:rPr lang="en-US" sz="1800" i="1" dirty="0"/>
              <a:t>	</a:t>
            </a:r>
            <a:r>
              <a:rPr lang="de-DE" sz="1800" i="1" dirty="0"/>
              <a:t>Die Anwendung der grundlegenden Voraussetzungen kann die Fähigkeit einschränken, den spezifischen Bedürfnissen der Mitgliedstaaten gerecht zu </a:t>
            </a:r>
            <a:r>
              <a:rPr lang="de-DE" sz="1800" i="1" dirty="0" smtClean="0"/>
              <a:t>werden</a:t>
            </a:r>
            <a:endParaRPr lang="en-US" sz="1800" i="1" dirty="0"/>
          </a:p>
          <a:p>
            <a:pPr lvl="1">
              <a:spcBef>
                <a:spcPts val="600"/>
              </a:spcBef>
              <a:spcAft>
                <a:spcPts val="600"/>
              </a:spcAft>
              <a:buClrTx/>
            </a:pPr>
            <a:r>
              <a:rPr lang="en-US" sz="1800" i="1" dirty="0"/>
              <a:t>    </a:t>
            </a:r>
            <a:r>
              <a:rPr lang="de-DE" sz="1800" i="1" dirty="0"/>
              <a:t>Stärkere Rolle der Kohäsionspolitik im Rahmen des Europäischen Semesters</a:t>
            </a:r>
            <a:r>
              <a:rPr lang="en-US" sz="1800" i="1" dirty="0"/>
              <a:t>	</a:t>
            </a:r>
          </a:p>
          <a:p>
            <a:pPr lvl="1">
              <a:spcBef>
                <a:spcPts val="600"/>
              </a:spcBef>
              <a:spcAft>
                <a:spcPts val="600"/>
              </a:spcAft>
              <a:buClrTx/>
            </a:pPr>
            <a:r>
              <a:rPr lang="en-US" sz="1800" i="1" dirty="0"/>
              <a:t>   </a:t>
            </a:r>
            <a:r>
              <a:rPr lang="de-DE" sz="1800" i="1" dirty="0"/>
              <a:t>Berücksichtigung der Erkenntnisse aus der Aufbau- und </a:t>
            </a:r>
            <a:r>
              <a:rPr lang="de-DE" sz="1800" i="1" dirty="0" err="1"/>
              <a:t>Resilienzfazilität</a:t>
            </a:r>
            <a:r>
              <a:rPr lang="de-DE" sz="1800" i="1" dirty="0"/>
              <a:t>, insbesondere einer stärkeren Komplementarität von Investitionen und Reformen</a:t>
            </a:r>
            <a:endParaRPr lang="en-US" sz="1800" i="1" dirty="0"/>
          </a:p>
          <a:p>
            <a:pPr lvl="1">
              <a:spcBef>
                <a:spcPts val="600"/>
              </a:spcBef>
              <a:spcAft>
                <a:spcPts val="600"/>
              </a:spcAft>
              <a:buClrTx/>
            </a:pPr>
            <a:r>
              <a:rPr lang="en-US" sz="1800" i="1" dirty="0"/>
              <a:t>	</a:t>
            </a:r>
            <a:r>
              <a:rPr lang="de-DE" sz="1800" i="1" dirty="0"/>
              <a:t>Notwendigkeit, den Umfang der Reformen, die Rolle des Europäischen Semesters und die Koordinierung auf verschiedenen Ebenen zu berücksichtigen</a:t>
            </a:r>
            <a:endParaRPr lang="en-US" sz="1800" i="1" dirty="0"/>
          </a:p>
          <a:p>
            <a:pPr marL="0" indent="0">
              <a:buNone/>
            </a:pPr>
            <a:endParaRPr lang="en-IE" dirty="0"/>
          </a:p>
          <a:p>
            <a:pPr marL="452438" indent="-452438">
              <a:buFont typeface="Wingdings" panose="05000000000000000000" pitchFamily="2" charset="2"/>
              <a:buChar char="Ø"/>
            </a:pPr>
            <a:endParaRPr lang="en-IE" dirty="0"/>
          </a:p>
        </p:txBody>
      </p:sp>
    </p:spTree>
    <p:extLst>
      <p:ext uri="{BB962C8B-B14F-4D97-AF65-F5344CB8AC3E}">
        <p14:creationId xmlns:p14="http://schemas.microsoft.com/office/powerpoint/2010/main" val="279432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320" y="270810"/>
            <a:ext cx="11389359" cy="621010"/>
          </a:xfrm>
        </p:spPr>
        <p:txBody>
          <a:bodyPr/>
          <a:lstStyle/>
          <a:p>
            <a:pPr algn="ctr"/>
            <a:r>
              <a:rPr lang="de-DE" sz="3600" dirty="0"/>
              <a:t>Lehren für die Zukunft </a:t>
            </a:r>
            <a:r>
              <a:rPr lang="de-DE" sz="3600" dirty="0" smtClean="0"/>
              <a:t>ziehen </a:t>
            </a:r>
            <a:r>
              <a:rPr lang="en-GB" sz="3600" dirty="0" smtClean="0"/>
              <a:t>- </a:t>
            </a:r>
            <a:r>
              <a:rPr lang="en-GB" sz="3600" dirty="0"/>
              <a:t>3</a:t>
            </a:r>
          </a:p>
        </p:txBody>
      </p:sp>
      <p:sp>
        <p:nvSpPr>
          <p:cNvPr id="6" name="Content Placeholder 5"/>
          <p:cNvSpPr>
            <a:spLocks noGrp="1"/>
          </p:cNvSpPr>
          <p:nvPr>
            <p:ph sz="half" idx="1"/>
          </p:nvPr>
        </p:nvSpPr>
        <p:spPr>
          <a:xfrm>
            <a:off x="812799" y="955964"/>
            <a:ext cx="10591801" cy="5752701"/>
          </a:xfrm>
        </p:spPr>
        <p:txBody>
          <a:bodyPr/>
          <a:lstStyle/>
          <a:p>
            <a:pPr>
              <a:spcBef>
                <a:spcPts val="600"/>
              </a:spcBef>
              <a:spcAft>
                <a:spcPts val="600"/>
              </a:spcAft>
              <a:buClr>
                <a:schemeClr val="tx1"/>
              </a:buClr>
            </a:pPr>
            <a:r>
              <a:rPr lang="de-DE" sz="2000" dirty="0"/>
              <a:t>Bessere </a:t>
            </a:r>
            <a:r>
              <a:rPr lang="de-DE" sz="2000" b="1" dirty="0"/>
              <a:t>Koordinierung und Kohärenz mit den nationalen Politiken </a:t>
            </a:r>
            <a:r>
              <a:rPr lang="de-DE" sz="2000" dirty="0"/>
              <a:t>zur Förderung des Zusammenhalts – gemeinsames Ziel der EU und der Mitgliedstaaten</a:t>
            </a:r>
            <a:endParaRPr lang="en-US" sz="2000" dirty="0"/>
          </a:p>
          <a:p>
            <a:pPr lvl="1">
              <a:spcBef>
                <a:spcPts val="600"/>
              </a:spcBef>
              <a:spcAft>
                <a:spcPts val="600"/>
              </a:spcAft>
              <a:buClr>
                <a:schemeClr val="tx1"/>
              </a:buClr>
            </a:pPr>
            <a:r>
              <a:rPr lang="de-DE" sz="1800" i="1" dirty="0"/>
              <a:t>Integration einer territorialen Dimension zur Stärkung der Kohärenz zwischen regionalspezifischen Bedürfnissen und horizontalen Maßnahmen auf EU- und nationaler Ebene</a:t>
            </a:r>
            <a:endParaRPr lang="en-US" sz="1800" i="1" dirty="0"/>
          </a:p>
          <a:p>
            <a:pPr>
              <a:spcBef>
                <a:spcPts val="600"/>
              </a:spcBef>
              <a:spcAft>
                <a:spcPts val="600"/>
              </a:spcAft>
              <a:buClr>
                <a:schemeClr val="tx1"/>
              </a:buClr>
            </a:pPr>
            <a:r>
              <a:rPr lang="de-DE" sz="2000" b="1" dirty="0"/>
              <a:t>Effizientere und einfachere Umsetzung – Verbesserungspotenzial</a:t>
            </a:r>
            <a:endParaRPr lang="en-US" sz="2000" b="1" dirty="0" smtClean="0"/>
          </a:p>
          <a:p>
            <a:pPr lvl="1">
              <a:spcBef>
                <a:spcPts val="600"/>
              </a:spcBef>
              <a:spcAft>
                <a:spcPts val="600"/>
              </a:spcAft>
              <a:buClr>
                <a:schemeClr val="tx1"/>
              </a:buClr>
            </a:pPr>
            <a:r>
              <a:rPr lang="de-DE" sz="1800" i="1" dirty="0"/>
              <a:t>Unzureichende Inanspruchnahme der Vereinfachungsoptionen im Rechtsrahmen 2021-2027</a:t>
            </a:r>
            <a:endParaRPr lang="en-US" sz="1800" i="1" dirty="0" smtClean="0"/>
          </a:p>
          <a:p>
            <a:pPr lvl="1">
              <a:spcBef>
                <a:spcPts val="600"/>
              </a:spcBef>
              <a:spcAft>
                <a:spcPts val="600"/>
              </a:spcAft>
              <a:buClr>
                <a:schemeClr val="tx1"/>
              </a:buClr>
            </a:pPr>
            <a:r>
              <a:rPr lang="de-DE" sz="1800" i="1" dirty="0"/>
              <a:t>Stärker leistungsbasierte Durchführung mit Zahlungen auf der Grundlage von Etappenzielen und Zielwerten, Erfahrungen mit dem ESF</a:t>
            </a:r>
            <a:endParaRPr lang="en-US" sz="1800" i="1" dirty="0"/>
          </a:p>
          <a:p>
            <a:pPr lvl="1">
              <a:spcBef>
                <a:spcPts val="600"/>
              </a:spcBef>
              <a:spcAft>
                <a:spcPts val="600"/>
              </a:spcAft>
              <a:buClr>
                <a:schemeClr val="tx1"/>
              </a:buClr>
            </a:pPr>
            <a:r>
              <a:rPr lang="de-DE" sz="1800" i="1" dirty="0"/>
              <a:t>Im Einklang mit dem Ziel des Vertrags und unter Berücksichtigung der Lehren aus dem regionalen und ortsbezogenen Ansatz der Kohäsionspolitik und der Aufbau- und </a:t>
            </a:r>
            <a:r>
              <a:rPr lang="de-DE" sz="1800" i="1" dirty="0" err="1"/>
              <a:t>Resilienzfazilität</a:t>
            </a:r>
            <a:endParaRPr lang="en-US" sz="800" i="1" dirty="0"/>
          </a:p>
          <a:p>
            <a:pPr>
              <a:spcBef>
                <a:spcPts val="600"/>
              </a:spcBef>
              <a:spcAft>
                <a:spcPts val="600"/>
              </a:spcAft>
              <a:buClr>
                <a:schemeClr val="tx1"/>
              </a:buClr>
            </a:pPr>
            <a:r>
              <a:rPr lang="de-DE" sz="2000" b="1" dirty="0"/>
              <a:t>Verwirklichung langfristiger Ziele, jedoch mit integrierter Flexibilität </a:t>
            </a:r>
            <a:r>
              <a:rPr lang="de-DE" sz="2000" dirty="0"/>
              <a:t>für unvorhergesehene Umstände</a:t>
            </a:r>
            <a:endParaRPr lang="en-US" sz="2000" dirty="0"/>
          </a:p>
          <a:p>
            <a:pPr lvl="1">
              <a:spcBef>
                <a:spcPts val="600"/>
              </a:spcBef>
              <a:spcAft>
                <a:spcPts val="600"/>
              </a:spcAft>
            </a:pPr>
            <a:r>
              <a:rPr lang="de-DE" sz="1800" i="1" dirty="0"/>
              <a:t>Die Flexibilität der Kohäsionspolitik hat sich im Laufe der Zeit erhöht, doch müssen die langfristigen Ziele der Politik beibehalten </a:t>
            </a:r>
            <a:r>
              <a:rPr lang="de-DE" sz="1800" i="1" dirty="0" smtClean="0"/>
              <a:t>werden</a:t>
            </a:r>
            <a:endParaRPr lang="en-US" sz="1800" i="1" dirty="0"/>
          </a:p>
          <a:p>
            <a:pPr marL="452438" indent="-452438">
              <a:buFont typeface="Wingdings" panose="05000000000000000000" pitchFamily="2" charset="2"/>
              <a:buChar char="Ø"/>
            </a:pPr>
            <a:endParaRPr lang="en-IE" dirty="0"/>
          </a:p>
          <a:p>
            <a:pPr marL="452438" indent="-452438">
              <a:buFont typeface="Wingdings" panose="05000000000000000000" pitchFamily="2" charset="2"/>
              <a:buChar char="Ø"/>
            </a:pPr>
            <a:endParaRPr lang="en-IE" dirty="0"/>
          </a:p>
        </p:txBody>
      </p:sp>
    </p:spTree>
    <p:extLst>
      <p:ext uri="{BB962C8B-B14F-4D97-AF65-F5344CB8AC3E}">
        <p14:creationId xmlns:p14="http://schemas.microsoft.com/office/powerpoint/2010/main" val="211941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320" y="270810"/>
            <a:ext cx="11389359" cy="621010"/>
          </a:xfrm>
        </p:spPr>
        <p:txBody>
          <a:bodyPr/>
          <a:lstStyle/>
          <a:p>
            <a:pPr algn="ctr"/>
            <a:r>
              <a:rPr lang="de-DE" sz="3600" dirty="0" smtClean="0"/>
              <a:t>Schlussfolgerung</a:t>
            </a:r>
            <a:endParaRPr lang="de-DE" sz="3600" dirty="0"/>
          </a:p>
        </p:txBody>
      </p:sp>
      <p:sp>
        <p:nvSpPr>
          <p:cNvPr id="6" name="Content Placeholder 5"/>
          <p:cNvSpPr>
            <a:spLocks noGrp="1"/>
          </p:cNvSpPr>
          <p:nvPr>
            <p:ph sz="half" idx="1"/>
          </p:nvPr>
        </p:nvSpPr>
        <p:spPr>
          <a:xfrm>
            <a:off x="800101" y="1524000"/>
            <a:ext cx="10591800" cy="5184665"/>
          </a:xfrm>
        </p:spPr>
        <p:txBody>
          <a:bodyPr/>
          <a:lstStyle/>
          <a:p>
            <a:pPr>
              <a:spcBef>
                <a:spcPts val="600"/>
              </a:spcBef>
              <a:spcAft>
                <a:spcPts val="600"/>
              </a:spcAft>
            </a:pPr>
            <a:r>
              <a:rPr lang="de-DE" dirty="0"/>
              <a:t>Im 9. Kohäsionsbericht werden bedeutende Erfolge hervorgehoben: die Politik hat die wirtschaftliche Aufwärtskonvergenz erfolgreich gefördert.</a:t>
            </a:r>
            <a:endParaRPr lang="en-US" dirty="0"/>
          </a:p>
          <a:p>
            <a:pPr>
              <a:spcBef>
                <a:spcPts val="600"/>
              </a:spcBef>
              <a:spcAft>
                <a:spcPts val="600"/>
              </a:spcAft>
            </a:pPr>
            <a:r>
              <a:rPr lang="de-DE" dirty="0"/>
              <a:t>Vor allem auf subnationaler Ebene bestehen nach wie vor Herausforderungen, die von den strukturellen Herausforderungen der Übergänge betroffen sind</a:t>
            </a:r>
            <a:endParaRPr lang="en-US" dirty="0"/>
          </a:p>
          <a:p>
            <a:pPr>
              <a:spcBef>
                <a:spcPts val="600"/>
              </a:spcBef>
              <a:spcAft>
                <a:spcPts val="600"/>
              </a:spcAft>
            </a:pPr>
            <a:r>
              <a:rPr lang="de-DE" dirty="0"/>
              <a:t>Die gewonnenen Erkenntnisse zeigen, dass die Politikgestaltung verbessert werden muss</a:t>
            </a:r>
            <a:endParaRPr lang="en-IE" dirty="0"/>
          </a:p>
          <a:p>
            <a:r>
              <a:rPr lang="de-DE" dirty="0"/>
              <a:t>Eine stärkere und modernisierte Politik, die erforderlich ist, um das europäische Wachstumsmodell zu stärken, eine inklusive Union aufzubauen und das im Vertrag verankerte Ziel des wirtschaftlichen, sozialen und territorialen Zusammenhalts zu verwirklichen</a:t>
            </a:r>
            <a:r>
              <a:rPr lang="en-IE" dirty="0" smtClean="0"/>
              <a:t>  </a:t>
            </a:r>
            <a:endParaRPr lang="en-IE" dirty="0"/>
          </a:p>
          <a:p>
            <a:pPr marL="452438" indent="-452438">
              <a:buFont typeface="Wingdings" panose="05000000000000000000" pitchFamily="2" charset="2"/>
              <a:buChar char="Ø"/>
            </a:pPr>
            <a:endParaRPr lang="en-IE" dirty="0"/>
          </a:p>
        </p:txBody>
      </p:sp>
    </p:spTree>
    <p:extLst>
      <p:ext uri="{BB962C8B-B14F-4D97-AF65-F5344CB8AC3E}">
        <p14:creationId xmlns:p14="http://schemas.microsoft.com/office/powerpoint/2010/main" val="404628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5210240" y="2501988"/>
            <a:ext cx="5958501" cy="3481020"/>
          </a:xfrm>
        </p:spPr>
        <p:txBody>
          <a:bodyPr/>
          <a:lstStyle/>
          <a:p>
            <a:pPr marL="0" indent="0">
              <a:spcAft>
                <a:spcPts val="600"/>
              </a:spcAft>
              <a:buNone/>
            </a:pPr>
            <a:r>
              <a:rPr lang="de-DE" sz="2000" b="1" dirty="0" smtClean="0"/>
              <a:t>Bericht</a:t>
            </a:r>
            <a:r>
              <a:rPr lang="de-DE" sz="2000" dirty="0" smtClean="0"/>
              <a:t> </a:t>
            </a:r>
          </a:p>
          <a:p>
            <a:pPr marL="457200" indent="-457200">
              <a:spcAft>
                <a:spcPts val="600"/>
              </a:spcAft>
              <a:buClrTx/>
              <a:buFont typeface="+mj-lt"/>
              <a:buAutoNum type="arabicPeriod"/>
            </a:pPr>
            <a:r>
              <a:rPr lang="de-DE" sz="2000" dirty="0" smtClean="0"/>
              <a:t>Wirtschaftlicher Zusammenhalt</a:t>
            </a:r>
          </a:p>
          <a:p>
            <a:pPr marL="457200" indent="-457200">
              <a:spcAft>
                <a:spcPts val="600"/>
              </a:spcAft>
              <a:buClrTx/>
              <a:buFont typeface="+mj-lt"/>
              <a:buAutoNum type="arabicPeriod"/>
            </a:pPr>
            <a:r>
              <a:rPr lang="de-DE" sz="2000" dirty="0" smtClean="0"/>
              <a:t>Sozialer Zusammenhalt</a:t>
            </a:r>
          </a:p>
          <a:p>
            <a:pPr marL="457200" indent="-457200">
              <a:spcAft>
                <a:spcPts val="600"/>
              </a:spcAft>
              <a:buClrTx/>
              <a:buFont typeface="+mj-lt"/>
              <a:buAutoNum type="arabicPeriod"/>
            </a:pPr>
            <a:r>
              <a:rPr lang="de-DE" sz="2000" dirty="0" smtClean="0"/>
              <a:t>Zusammenhalt und territoriale Vielfalt</a:t>
            </a:r>
          </a:p>
          <a:p>
            <a:pPr marL="457200" indent="-457200">
              <a:spcAft>
                <a:spcPts val="600"/>
              </a:spcAft>
              <a:buClrTx/>
              <a:buFont typeface="+mj-lt"/>
              <a:buAutoNum type="arabicPeriod"/>
            </a:pPr>
            <a:r>
              <a:rPr lang="de-DE" sz="2000" dirty="0" smtClean="0"/>
              <a:t>Ökologischer Wandel</a:t>
            </a:r>
          </a:p>
          <a:p>
            <a:pPr marL="457200" indent="-457200">
              <a:spcAft>
                <a:spcPts val="600"/>
              </a:spcAft>
              <a:buClrTx/>
              <a:buFont typeface="+mj-lt"/>
              <a:buAutoNum type="arabicPeriod"/>
            </a:pPr>
            <a:r>
              <a:rPr lang="de-DE" sz="2000" dirty="0" smtClean="0"/>
              <a:t>Regionale Innovation und digitaler Wandel</a:t>
            </a:r>
          </a:p>
          <a:p>
            <a:pPr marL="457200" indent="-457200">
              <a:spcAft>
                <a:spcPts val="600"/>
              </a:spcAft>
              <a:buClrTx/>
              <a:buFont typeface="+mj-lt"/>
              <a:buAutoNum type="arabicPeriod"/>
            </a:pPr>
            <a:r>
              <a:rPr lang="de-DE" sz="2000" dirty="0" smtClean="0"/>
              <a:t>Demografischer Wandel</a:t>
            </a:r>
          </a:p>
          <a:p>
            <a:pPr marL="457200" indent="-457200">
              <a:spcAft>
                <a:spcPts val="600"/>
              </a:spcAft>
              <a:buClrTx/>
              <a:buFont typeface="+mj-lt"/>
              <a:buAutoNum type="arabicPeriod"/>
            </a:pPr>
            <a:r>
              <a:rPr lang="de-DE" sz="2000" dirty="0" smtClean="0"/>
              <a:t>Bessere Kontrolle (</a:t>
            </a:r>
            <a:r>
              <a:rPr lang="de-DE" sz="2000" dirty="0" err="1" smtClean="0"/>
              <a:t>governance</a:t>
            </a:r>
            <a:r>
              <a:rPr lang="de-DE" sz="2000" dirty="0" smtClean="0"/>
              <a:t>)</a:t>
            </a:r>
          </a:p>
          <a:p>
            <a:pPr marL="457200" indent="-457200">
              <a:spcAft>
                <a:spcPts val="600"/>
              </a:spcAft>
              <a:buClrTx/>
              <a:buFont typeface="+mj-lt"/>
              <a:buAutoNum type="arabicPeriod"/>
            </a:pPr>
            <a:r>
              <a:rPr lang="de-DE" sz="2000" dirty="0" smtClean="0"/>
              <a:t>Öffentliche Finanzen, nationale Politik und Kohäsion</a:t>
            </a:r>
          </a:p>
          <a:p>
            <a:pPr marL="457200" indent="-457200">
              <a:spcAft>
                <a:spcPts val="600"/>
              </a:spcAft>
              <a:buClrTx/>
              <a:buFont typeface="+mj-lt"/>
              <a:buAutoNum type="arabicPeriod"/>
            </a:pPr>
            <a:r>
              <a:rPr lang="de-DE" sz="2000" dirty="0" smtClean="0"/>
              <a:t>Auswirkungen der Kohäsionspolitik</a:t>
            </a:r>
            <a:endParaRPr lang="de-DE" sz="2000" dirty="0"/>
          </a:p>
        </p:txBody>
      </p:sp>
      <p:sp>
        <p:nvSpPr>
          <p:cNvPr id="7" name="Content Placeholder 6">
            <a:extLst>
              <a:ext uri="{FF2B5EF4-FFF2-40B4-BE49-F238E27FC236}">
                <a16:creationId xmlns:a16="http://schemas.microsoft.com/office/drawing/2014/main" id="{ACA001E7-3104-C84E-3388-40E7573E31D8}"/>
              </a:ext>
            </a:extLst>
          </p:cNvPr>
          <p:cNvSpPr>
            <a:spLocks noGrp="1"/>
          </p:cNvSpPr>
          <p:nvPr>
            <p:ph sz="half" idx="13"/>
          </p:nvPr>
        </p:nvSpPr>
        <p:spPr>
          <a:xfrm>
            <a:off x="470517" y="2464259"/>
            <a:ext cx="3885562" cy="3518749"/>
          </a:xfrm>
        </p:spPr>
        <p:txBody>
          <a:bodyPr/>
          <a:lstStyle/>
          <a:p>
            <a:pPr marL="0" indent="0">
              <a:spcAft>
                <a:spcPts val="1200"/>
              </a:spcAft>
              <a:buNone/>
            </a:pPr>
            <a:r>
              <a:rPr lang="de-DE" sz="2000" b="1" dirty="0" smtClean="0"/>
              <a:t>Mitteilung</a:t>
            </a:r>
          </a:p>
          <a:p>
            <a:r>
              <a:rPr lang="de-DE" sz="2000" dirty="0" smtClean="0"/>
              <a:t>Fasst </a:t>
            </a:r>
            <a:r>
              <a:rPr lang="de-DE" sz="2000" dirty="0"/>
              <a:t>die Ergebnisse des Berichts </a:t>
            </a:r>
            <a:r>
              <a:rPr lang="de-DE" sz="2000" dirty="0" smtClean="0"/>
              <a:t>zusammen</a:t>
            </a:r>
            <a:r>
              <a:rPr lang="en-US" sz="2000" dirty="0" smtClean="0"/>
              <a:t>, </a:t>
            </a:r>
            <a:endParaRPr lang="en-US" sz="2000" dirty="0"/>
          </a:p>
          <a:p>
            <a:r>
              <a:rPr lang="de-DE" sz="2000" dirty="0"/>
              <a:t>zieht Bilanz der politischen Errungenschaften </a:t>
            </a:r>
            <a:r>
              <a:rPr lang="de-DE" sz="2000" dirty="0" smtClean="0"/>
              <a:t>und</a:t>
            </a:r>
          </a:p>
          <a:p>
            <a:r>
              <a:rPr lang="de-DE" sz="2000" dirty="0" smtClean="0"/>
              <a:t>zieht </a:t>
            </a:r>
            <a:r>
              <a:rPr lang="de-DE" sz="2000" dirty="0"/>
              <a:t>Lehren für die Zukunft</a:t>
            </a:r>
            <a:endParaRPr lang="fr-BE" dirty="0"/>
          </a:p>
        </p:txBody>
      </p:sp>
      <p:sp>
        <p:nvSpPr>
          <p:cNvPr id="8" name="Content Placeholder 7">
            <a:extLst>
              <a:ext uri="{FF2B5EF4-FFF2-40B4-BE49-F238E27FC236}">
                <a16:creationId xmlns:a16="http://schemas.microsoft.com/office/drawing/2014/main" id="{F1107C56-C4FB-0F01-36C6-D1142A7F6156}"/>
              </a:ext>
            </a:extLst>
          </p:cNvPr>
          <p:cNvSpPr>
            <a:spLocks noGrp="1"/>
          </p:cNvSpPr>
          <p:nvPr>
            <p:ph sz="half" idx="14"/>
          </p:nvPr>
        </p:nvSpPr>
        <p:spPr>
          <a:xfrm>
            <a:off x="470517" y="1123174"/>
            <a:ext cx="11357387" cy="1025222"/>
          </a:xfrm>
        </p:spPr>
        <p:txBody>
          <a:bodyPr/>
          <a:lstStyle/>
          <a:p>
            <a:r>
              <a:rPr lang="de-DE" dirty="0"/>
              <a:t>Kohäsionsbericht – eine vertragliche Verpflichtung, alle drei Jahre veröffentlicht</a:t>
            </a:r>
          </a:p>
          <a:p>
            <a:r>
              <a:rPr lang="de-DE" dirty="0"/>
              <a:t>Es müssen Fortschritte bei der Verwirklichung des wirtschaftlichen, sozialen und territorialen Zusammenhalts dargelegt werden</a:t>
            </a:r>
            <a:endParaRPr lang="fr-BE" dirty="0"/>
          </a:p>
        </p:txBody>
      </p:sp>
      <p:sp>
        <p:nvSpPr>
          <p:cNvPr id="4" name="Title 3"/>
          <p:cNvSpPr>
            <a:spLocks noGrp="1"/>
          </p:cNvSpPr>
          <p:nvPr>
            <p:ph type="title"/>
          </p:nvPr>
        </p:nvSpPr>
        <p:spPr>
          <a:xfrm>
            <a:off x="970722" y="482860"/>
            <a:ext cx="10515600" cy="324451"/>
          </a:xfrm>
        </p:spPr>
        <p:txBody>
          <a:bodyPr/>
          <a:lstStyle/>
          <a:p>
            <a:r>
              <a:rPr lang="en-GB" sz="3600" dirty="0" smtClean="0"/>
              <a:t>9. </a:t>
            </a:r>
            <a:r>
              <a:rPr lang="de-DE" sz="3600" dirty="0" smtClean="0"/>
              <a:t>Kohäsionsbericht</a:t>
            </a:r>
            <a:endParaRPr lang="de-DE" sz="3600" dirty="0"/>
          </a:p>
        </p:txBody>
      </p:sp>
    </p:spTree>
    <p:extLst>
      <p:ext uri="{BB962C8B-B14F-4D97-AF65-F5344CB8AC3E}">
        <p14:creationId xmlns:p14="http://schemas.microsoft.com/office/powerpoint/2010/main" val="420056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7239" y="301289"/>
            <a:ext cx="11614746" cy="812615"/>
          </a:xfrm>
        </p:spPr>
        <p:txBody>
          <a:bodyPr/>
          <a:lstStyle/>
          <a:p>
            <a:r>
              <a:rPr lang="de-DE" sz="3200" dirty="0"/>
              <a:t>Kohäsionspolitik: Wachstum, Wettbewerbsfähigkeit, hochwertige Arbeitsplätze</a:t>
            </a:r>
            <a:endParaRPr lang="en-GB" sz="3200" dirty="0"/>
          </a:p>
        </p:txBody>
      </p:sp>
      <p:sp>
        <p:nvSpPr>
          <p:cNvPr id="6" name="Content Placeholder 5"/>
          <p:cNvSpPr>
            <a:spLocks noGrp="1"/>
          </p:cNvSpPr>
          <p:nvPr>
            <p:ph sz="half" idx="1"/>
          </p:nvPr>
        </p:nvSpPr>
        <p:spPr>
          <a:xfrm>
            <a:off x="388883" y="922300"/>
            <a:ext cx="11687502" cy="5390125"/>
          </a:xfrm>
        </p:spPr>
        <p:txBody>
          <a:bodyPr/>
          <a:lstStyle/>
          <a:p>
            <a:pPr marL="452438" indent="-452438">
              <a:spcBef>
                <a:spcPts val="600"/>
              </a:spcBef>
              <a:spcAft>
                <a:spcPts val="600"/>
              </a:spcAft>
              <a:buFont typeface="Wingdings" panose="05000000000000000000" pitchFamily="2" charset="2"/>
              <a:buChar char="Ø"/>
            </a:pPr>
            <a:endParaRPr lang="en-US" sz="2000" dirty="0"/>
          </a:p>
          <a:p>
            <a:pPr lvl="1">
              <a:spcBef>
                <a:spcPts val="600"/>
              </a:spcBef>
              <a:spcAft>
                <a:spcPts val="600"/>
              </a:spcAft>
            </a:pPr>
            <a:r>
              <a:rPr lang="de-DE" dirty="0"/>
              <a:t>Starke Aufwärtskonvergenz in den seit 2004 </a:t>
            </a:r>
            <a:r>
              <a:rPr lang="de-DE" dirty="0" smtClean="0"/>
              <a:t>beigetretenen </a:t>
            </a:r>
            <a:r>
              <a:rPr lang="de-DE" dirty="0"/>
              <a:t>Mitgliedstaaten</a:t>
            </a:r>
            <a:endParaRPr lang="en-US" dirty="0"/>
          </a:p>
          <a:p>
            <a:pPr lvl="2">
              <a:spcBef>
                <a:spcPts val="600"/>
              </a:spcBef>
              <a:spcAft>
                <a:spcPts val="600"/>
              </a:spcAft>
            </a:pPr>
            <a:r>
              <a:rPr lang="de-DE" sz="1600" dirty="0"/>
              <a:t>52 % des EU-Durchschnitts im Jahr 2004 bis 80 % im Jahr 2023 – Unterstützung der Kohäsionspolitik und Integration in den Binnenmarkt</a:t>
            </a:r>
            <a:endParaRPr lang="en-US" sz="1600" dirty="0"/>
          </a:p>
          <a:p>
            <a:pPr lvl="2">
              <a:spcBef>
                <a:spcPts val="600"/>
              </a:spcBef>
              <a:spcAft>
                <a:spcPts val="600"/>
              </a:spcAft>
            </a:pPr>
            <a:r>
              <a:rPr lang="de-DE" sz="1600" dirty="0"/>
              <a:t>Arbeitslosigkeit sank von durchschnittlich 13 % auf 4 %</a:t>
            </a:r>
            <a:endParaRPr lang="en-US" sz="1600" dirty="0"/>
          </a:p>
          <a:p>
            <a:pPr lvl="1">
              <a:spcBef>
                <a:spcPts val="600"/>
              </a:spcBef>
              <a:spcAft>
                <a:spcPts val="600"/>
              </a:spcAft>
            </a:pPr>
            <a:r>
              <a:rPr lang="de-DE" dirty="0"/>
              <a:t>Wachstum angetrieben durch eine hohe Produktivitätssteigerung</a:t>
            </a:r>
            <a:endParaRPr lang="en-IE" dirty="0"/>
          </a:p>
          <a:p>
            <a:pPr lvl="1">
              <a:spcBef>
                <a:spcPts val="600"/>
              </a:spcBef>
              <a:spcAft>
                <a:spcPts val="600"/>
              </a:spcAft>
            </a:pPr>
            <a:r>
              <a:rPr lang="de-DE" dirty="0"/>
              <a:t>Uneinheitliche Konvergenz in der EU</a:t>
            </a:r>
            <a:endParaRPr lang="en-IE" dirty="0"/>
          </a:p>
          <a:p>
            <a:pPr lvl="1">
              <a:spcBef>
                <a:spcPts val="600"/>
              </a:spcBef>
              <a:spcAft>
                <a:spcPts val="600"/>
              </a:spcAft>
            </a:pPr>
            <a:r>
              <a:rPr lang="de-DE" dirty="0"/>
              <a:t>Schlüsselrolle bei der Förderung öffentlicher Investitionen (13 % im Durchschnitt und 51 % der staatlichen Investitionen in weniger entwickelten Mitgliedstaaten) </a:t>
            </a:r>
            <a:endParaRPr lang="en-IE" dirty="0"/>
          </a:p>
          <a:p>
            <a:pPr lvl="1">
              <a:spcBef>
                <a:spcPts val="600"/>
              </a:spcBef>
              <a:spcAft>
                <a:spcPts val="600"/>
              </a:spcAft>
            </a:pPr>
            <a:r>
              <a:rPr lang="de-DE" dirty="0"/>
              <a:t>Beitrag zur Verwaltungskapazität und zur Qualität der </a:t>
            </a:r>
            <a:r>
              <a:rPr lang="de-DE" dirty="0" err="1"/>
              <a:t>Governance</a:t>
            </a:r>
            <a:endParaRPr lang="en-IE" dirty="0"/>
          </a:p>
          <a:p>
            <a:pPr marL="452438" indent="-452438">
              <a:buFont typeface="Wingdings" panose="05000000000000000000" pitchFamily="2" charset="2"/>
              <a:buChar char="Ø"/>
            </a:pPr>
            <a:endParaRPr lang="en-IE" dirty="0"/>
          </a:p>
        </p:txBody>
      </p:sp>
    </p:spTree>
    <p:extLst>
      <p:ext uri="{BB962C8B-B14F-4D97-AF65-F5344CB8AC3E}">
        <p14:creationId xmlns:p14="http://schemas.microsoft.com/office/powerpoint/2010/main" val="13574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4">
            <a:extLst>
              <a:ext uri="{FF2B5EF4-FFF2-40B4-BE49-F238E27FC236}">
                <a16:creationId xmlns:a16="http://schemas.microsoft.com/office/drawing/2014/main" id="{4841C9DC-10B3-80F1-09C1-18C158874868}"/>
              </a:ext>
            </a:extLst>
          </p:cNvPr>
          <p:cNvSpPr>
            <a:spLocks noGrp="1"/>
          </p:cNvSpPr>
          <p:nvPr>
            <p:ph type="title"/>
          </p:nvPr>
        </p:nvSpPr>
        <p:spPr>
          <a:xfrm>
            <a:off x="973098" y="228979"/>
            <a:ext cx="10515600" cy="782357"/>
          </a:xfrm>
        </p:spPr>
        <p:txBody>
          <a:bodyPr/>
          <a:lstStyle/>
          <a:p>
            <a:r>
              <a:rPr lang="de-DE" sz="3200" dirty="0" smtClean="0"/>
              <a:t>Pro-Kopf-BIP und regionales Wachstum</a:t>
            </a:r>
            <a:r>
              <a:rPr lang="en-US" sz="3200" dirty="0"/>
              <a:t/>
            </a:r>
            <a:br>
              <a:rPr lang="en-US" sz="3200" dirty="0"/>
            </a:br>
            <a:r>
              <a:rPr lang="en-US" sz="3200" dirty="0"/>
              <a:t> </a:t>
            </a:r>
            <a:endParaRPr lang="en-US" sz="3200" dirty="0"/>
          </a:p>
        </p:txBody>
      </p:sp>
      <p:sp>
        <p:nvSpPr>
          <p:cNvPr id="4" name="Content Placeholder 3">
            <a:extLst>
              <a:ext uri="{FF2B5EF4-FFF2-40B4-BE49-F238E27FC236}">
                <a16:creationId xmlns:a16="http://schemas.microsoft.com/office/drawing/2014/main" id="{D1506FBC-5A42-CDE4-E237-49CD7A6FE8A1}"/>
              </a:ext>
            </a:extLst>
          </p:cNvPr>
          <p:cNvSpPr>
            <a:spLocks noGrp="1"/>
          </p:cNvSpPr>
          <p:nvPr>
            <p:ph sz="half" idx="13"/>
          </p:nvPr>
        </p:nvSpPr>
        <p:spPr>
          <a:xfrm flipH="1">
            <a:off x="7963468" y="5535037"/>
            <a:ext cx="45719" cy="53721"/>
          </a:xfrm>
        </p:spPr>
        <p:txBody>
          <a:bodyPr/>
          <a:lstStyle/>
          <a:p>
            <a:endParaRPr lang="fr-BE" dirty="0"/>
          </a:p>
        </p:txBody>
      </p:sp>
      <p:pic>
        <p:nvPicPr>
          <p:cNvPr id="9" name="Picture 8">
            <a:extLst>
              <a:ext uri="{FF2B5EF4-FFF2-40B4-BE49-F238E27FC236}">
                <a16:creationId xmlns:a16="http://schemas.microsoft.com/office/drawing/2014/main" id="{208AB4A6-CBAF-1469-7D68-A267A15A05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377" y="1474708"/>
            <a:ext cx="3695363" cy="5154312"/>
          </a:xfrm>
          <a:prstGeom prst="rect">
            <a:avLst/>
          </a:prstGeom>
          <a:noFill/>
          <a:ln>
            <a:noFill/>
          </a:ln>
        </p:spPr>
      </p:pic>
      <p:pic>
        <p:nvPicPr>
          <p:cNvPr id="11" name="Content Placeholder 10">
            <a:extLst>
              <a:ext uri="{FF2B5EF4-FFF2-40B4-BE49-F238E27FC236}">
                <a16:creationId xmlns:a16="http://schemas.microsoft.com/office/drawing/2014/main" id="{ADD79E75-C187-5E37-6FAD-81232DC7A926}"/>
              </a:ext>
            </a:extLst>
          </p:cNvPr>
          <p:cNvPicPr>
            <a:picLocks noGrp="1" noChangeAspect="1"/>
          </p:cNvPicPr>
          <p:nvPr>
            <p:ph sz="half" idx="14"/>
          </p:nvPr>
        </p:nvPicPr>
        <p:blipFill>
          <a:blip r:embed="rId3" cstate="print">
            <a:extLst>
              <a:ext uri="{28A0092B-C50C-407E-A947-70E740481C1C}">
                <a14:useLocalDpi xmlns:a14="http://schemas.microsoft.com/office/drawing/2010/main" val="0"/>
              </a:ext>
            </a:extLst>
          </a:blip>
          <a:srcRect/>
          <a:stretch>
            <a:fillRect/>
          </a:stretch>
        </p:blipFill>
        <p:spPr bwMode="auto">
          <a:xfrm>
            <a:off x="6230898" y="1474709"/>
            <a:ext cx="3695941" cy="5154312"/>
          </a:xfrm>
          <a:prstGeom prst="rect">
            <a:avLst/>
          </a:prstGeom>
          <a:noFill/>
          <a:ln>
            <a:noFill/>
          </a:ln>
        </p:spPr>
      </p:pic>
    </p:spTree>
    <p:extLst>
      <p:ext uri="{BB962C8B-B14F-4D97-AF65-F5344CB8AC3E}">
        <p14:creationId xmlns:p14="http://schemas.microsoft.com/office/powerpoint/2010/main" val="281040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699A7C-AADB-BA58-C175-11C17971906C}"/>
              </a:ext>
            </a:extLst>
          </p:cNvPr>
          <p:cNvSpPr txBox="1"/>
          <p:nvPr/>
        </p:nvSpPr>
        <p:spPr>
          <a:xfrm>
            <a:off x="838200" y="2237172"/>
            <a:ext cx="10773176" cy="4323425"/>
          </a:xfrm>
          <a:prstGeom prst="rect">
            <a:avLst/>
          </a:prstGeom>
        </p:spPr>
        <p:txBody>
          <a:bodyPr vert="horz" lIns="91440" tIns="45720" rIns="91440" bIns="45720" rtlCol="0">
            <a:normAutofit fontScale="92500" lnSpcReduction="20000"/>
          </a:bodyPr>
          <a:lstStyle/>
          <a:p>
            <a:pPr marL="228600" lvl="1" indent="-228600">
              <a:spcAft>
                <a:spcPts val="1800"/>
              </a:spcAft>
              <a:buClr>
                <a:schemeClr val="tx2"/>
              </a:buClr>
              <a:buFont typeface="Arial" panose="020B0604020202020204" pitchFamily="34" charset="0"/>
              <a:buChar char="•"/>
            </a:pPr>
            <a:r>
              <a:rPr lang="de-DE" sz="2400" dirty="0"/>
              <a:t>Die Kohäsionspolitik unterstützt die Regionen dabei, die Vorteile des Binnenmarkts zu </a:t>
            </a:r>
            <a:r>
              <a:rPr lang="de-DE" sz="2400" dirty="0" smtClean="0"/>
              <a:t>nutzen, und </a:t>
            </a:r>
            <a:r>
              <a:rPr lang="de-DE" sz="2400" dirty="0"/>
              <a:t>fördert Investitionen und Austausch</a:t>
            </a:r>
            <a:endParaRPr lang="en-US" sz="2400" dirty="0"/>
          </a:p>
          <a:p>
            <a:pPr marL="228600" lvl="1" indent="-228600">
              <a:spcAft>
                <a:spcPts val="1800"/>
              </a:spcAft>
              <a:buClr>
                <a:schemeClr val="tx2"/>
              </a:buClr>
              <a:buFont typeface="Arial" panose="020B0604020202020204" pitchFamily="34" charset="0"/>
              <a:buChar char="•"/>
            </a:pPr>
            <a:r>
              <a:rPr lang="de-DE" sz="2400" dirty="0" err="1"/>
              <a:t>Multiplikatoreffekt</a:t>
            </a:r>
            <a:r>
              <a:rPr lang="de-DE" sz="2400" dirty="0"/>
              <a:t>: jeder investierte Euro wird </a:t>
            </a:r>
            <a:r>
              <a:rPr lang="de-DE" sz="2400" dirty="0" smtClean="0"/>
              <a:t>bis </a:t>
            </a:r>
            <a:r>
              <a:rPr lang="de-DE" sz="2400" dirty="0"/>
              <a:t>2043 verdreifacht – 4 % Jahresrendite</a:t>
            </a:r>
            <a:endParaRPr lang="en-US" sz="2400" dirty="0"/>
          </a:p>
          <a:p>
            <a:pPr marL="228600" lvl="1" indent="-228600">
              <a:spcAft>
                <a:spcPts val="1800"/>
              </a:spcAft>
              <a:buClr>
                <a:schemeClr val="tx2"/>
              </a:buClr>
              <a:buFont typeface="Arial" panose="020B0604020202020204" pitchFamily="34" charset="0"/>
              <a:buChar char="•"/>
            </a:pPr>
            <a:r>
              <a:rPr lang="de-DE" sz="2400" dirty="0"/>
              <a:t>Die Kohäsionspolitik kommt allen Regionen zugute, auch den stärker entwickelten Regionen</a:t>
            </a:r>
            <a:endParaRPr lang="en-US" sz="2400" dirty="0"/>
          </a:p>
          <a:p>
            <a:pPr marL="228600" indent="-228600">
              <a:spcAft>
                <a:spcPts val="1800"/>
              </a:spcAft>
              <a:buClr>
                <a:schemeClr val="tx2"/>
              </a:buClr>
              <a:buFont typeface="Arial" panose="020B0604020202020204" pitchFamily="34" charset="0"/>
              <a:buChar char="•"/>
            </a:pPr>
            <a:r>
              <a:rPr lang="de-DE" sz="2400" dirty="0"/>
              <a:t>Ihr zielgerichteter Charakter mindert das Risiko, Investitionen zu verdrängen</a:t>
            </a:r>
            <a:r>
              <a:rPr lang="en-US" sz="2400" dirty="0" smtClean="0"/>
              <a:t> </a:t>
            </a:r>
            <a:endParaRPr lang="en-US" sz="2400" dirty="0"/>
          </a:p>
          <a:p>
            <a:pPr marL="228600" indent="-228600">
              <a:spcAft>
                <a:spcPts val="1800"/>
              </a:spcAft>
              <a:buClr>
                <a:schemeClr val="tx2"/>
              </a:buClr>
              <a:buFont typeface="Arial" panose="020B0604020202020204" pitchFamily="34" charset="0"/>
              <a:buChar char="•"/>
            </a:pPr>
            <a:r>
              <a:rPr lang="de-DE" sz="2400" dirty="0"/>
              <a:t>Anhaltende Schwierigkeiten: interne Disparitäten, Regionen in Entwicklungsfalle oder rückständige Regionen</a:t>
            </a:r>
            <a:endParaRPr lang="en-US" sz="2400" dirty="0"/>
          </a:p>
          <a:p>
            <a:pPr marL="228600" indent="-228600">
              <a:spcAft>
                <a:spcPts val="1800"/>
              </a:spcAft>
              <a:buClr>
                <a:schemeClr val="tx2"/>
              </a:buClr>
              <a:buFont typeface="Arial" panose="020B0604020202020204" pitchFamily="34" charset="0"/>
              <a:buChar char="•"/>
            </a:pPr>
            <a:r>
              <a:rPr lang="de-DE" sz="2400" dirty="0"/>
              <a:t>Wichtige Rolle im Zusammenhang mit künftigen Erweiterungen</a:t>
            </a:r>
            <a:r>
              <a:rPr lang="en-US" sz="2400" dirty="0" smtClean="0"/>
              <a:t>  </a:t>
            </a:r>
            <a:endParaRPr lang="en-US" sz="2400" dirty="0"/>
          </a:p>
          <a:p>
            <a:pPr marL="228600" indent="-228600">
              <a:spcAft>
                <a:spcPts val="1800"/>
              </a:spcAft>
              <a:buClr>
                <a:schemeClr val="tx2"/>
              </a:buClr>
              <a:buFont typeface="Arial" panose="020B0604020202020204" pitchFamily="34" charset="0"/>
              <a:buChar char="•"/>
            </a:pPr>
            <a:endParaRPr lang="en-US" sz="2400" dirty="0"/>
          </a:p>
        </p:txBody>
      </p:sp>
      <p:sp>
        <p:nvSpPr>
          <p:cNvPr id="11" name="Title 2">
            <a:extLst>
              <a:ext uri="{FF2B5EF4-FFF2-40B4-BE49-F238E27FC236}">
                <a16:creationId xmlns:a16="http://schemas.microsoft.com/office/drawing/2014/main" id="{6E77C212-B6BC-1276-DEE3-C5DA295EBA8C}"/>
              </a:ext>
            </a:extLst>
          </p:cNvPr>
          <p:cNvSpPr>
            <a:spLocks noGrp="1"/>
          </p:cNvSpPr>
          <p:nvPr>
            <p:ph type="title"/>
          </p:nvPr>
        </p:nvSpPr>
        <p:spPr>
          <a:xfrm>
            <a:off x="970722" y="482860"/>
            <a:ext cx="10773176" cy="1168387"/>
          </a:xfrm>
        </p:spPr>
        <p:txBody>
          <a:bodyPr/>
          <a:lstStyle/>
          <a:p>
            <a:pPr algn="ctr"/>
            <a:r>
              <a:rPr lang="de-DE" sz="3200" dirty="0"/>
              <a:t>Kohäsionspolitik stärkt den Binnenmarkt und gleicht die Wettbewerbsbedingungen an</a:t>
            </a:r>
            <a:endParaRPr lang="en-US" sz="3200" dirty="0"/>
          </a:p>
        </p:txBody>
      </p:sp>
    </p:spTree>
    <p:extLst>
      <p:ext uri="{BB962C8B-B14F-4D97-AF65-F5344CB8AC3E}">
        <p14:creationId xmlns:p14="http://schemas.microsoft.com/office/powerpoint/2010/main" val="210961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2641" y="301290"/>
            <a:ext cx="11084560" cy="895212"/>
          </a:xfrm>
        </p:spPr>
        <p:txBody>
          <a:bodyPr/>
          <a:lstStyle/>
          <a:p>
            <a:r>
              <a:rPr lang="de-DE" sz="3600" dirty="0"/>
              <a:t>Die Kohäsionspolitik trug zur Abmilderung der Auswirkungen von Krisen bei</a:t>
            </a:r>
            <a:endParaRPr lang="en-GB" sz="3600" dirty="0"/>
          </a:p>
        </p:txBody>
      </p:sp>
      <p:sp>
        <p:nvSpPr>
          <p:cNvPr id="6" name="Content Placeholder 5"/>
          <p:cNvSpPr>
            <a:spLocks noGrp="1"/>
          </p:cNvSpPr>
          <p:nvPr>
            <p:ph sz="half" idx="1"/>
          </p:nvPr>
        </p:nvSpPr>
        <p:spPr>
          <a:xfrm>
            <a:off x="653568" y="1318540"/>
            <a:ext cx="10879671" cy="5390125"/>
          </a:xfrm>
        </p:spPr>
        <p:txBody>
          <a:bodyPr/>
          <a:lstStyle/>
          <a:p>
            <a:pPr marL="452438" indent="-452438">
              <a:spcBef>
                <a:spcPts val="600"/>
              </a:spcBef>
              <a:spcAft>
                <a:spcPts val="600"/>
              </a:spcAft>
              <a:buFont typeface="Wingdings" panose="05000000000000000000" pitchFamily="2" charset="2"/>
              <a:buChar char="Ø"/>
            </a:pPr>
            <a:endParaRPr lang="en-US" sz="2000" b="1" dirty="0"/>
          </a:p>
          <a:p>
            <a:pPr>
              <a:spcBef>
                <a:spcPts val="600"/>
              </a:spcBef>
              <a:spcAft>
                <a:spcPts val="600"/>
              </a:spcAft>
            </a:pPr>
            <a:r>
              <a:rPr lang="de-DE" sz="2000" dirty="0"/>
              <a:t>Ungleiche Auswirkungen: am stärksten betroffen waren Regionen, die von durch die Pandemie unterbrochenen Sektoren abhängig oder anfällig für Unterbrechungen der Lieferkette und hohe Energiepreise sind</a:t>
            </a:r>
            <a:endParaRPr lang="en-US" sz="2000" dirty="0"/>
          </a:p>
          <a:p>
            <a:pPr>
              <a:spcBef>
                <a:spcPts val="600"/>
              </a:spcBef>
              <a:spcAft>
                <a:spcPts val="600"/>
              </a:spcAft>
            </a:pPr>
            <a:r>
              <a:rPr lang="de-DE" sz="2000" dirty="0"/>
              <a:t>Die Kohäsionspolitik reagierte umgehend (REACT-EU, CRII, CARE, SAFE) – um eine weitere Verschärfung der Disparitäten zu vermeiden</a:t>
            </a:r>
            <a:endParaRPr lang="en-US" sz="2000" dirty="0"/>
          </a:p>
          <a:p>
            <a:pPr>
              <a:spcBef>
                <a:spcPts val="600"/>
              </a:spcBef>
              <a:spcAft>
                <a:spcPts val="600"/>
              </a:spcAft>
            </a:pPr>
            <a:r>
              <a:rPr lang="de-DE" sz="2000" dirty="0"/>
              <a:t>Die Kohäsionsförderung wurde durch andere EU-Instrumente und -Initiativen ergänzt: Aufbau- und </a:t>
            </a:r>
            <a:r>
              <a:rPr lang="de-DE" sz="2000" dirty="0" err="1"/>
              <a:t>Resilienzfazilität</a:t>
            </a:r>
            <a:r>
              <a:rPr lang="de-DE" sz="2000" dirty="0"/>
              <a:t>, SURE, </a:t>
            </a:r>
            <a:r>
              <a:rPr lang="de-DE" sz="2000" dirty="0" err="1"/>
              <a:t>REPowerEU</a:t>
            </a:r>
            <a:endParaRPr lang="en-IE" sz="2000" dirty="0"/>
          </a:p>
          <a:p>
            <a:pPr>
              <a:spcBef>
                <a:spcPts val="600"/>
              </a:spcBef>
              <a:spcAft>
                <a:spcPts val="600"/>
              </a:spcAft>
            </a:pPr>
            <a:r>
              <a:rPr lang="de-DE" sz="2000" dirty="0"/>
              <a:t>Rasche wirtschaftliche Erholung – Beschäftigungsniveau wieder auf das Vorkrisenniveau in einem Jahr</a:t>
            </a:r>
            <a:endParaRPr lang="en-IE" sz="2000" dirty="0"/>
          </a:p>
          <a:p>
            <a:pPr>
              <a:spcBef>
                <a:spcPts val="600"/>
              </a:spcBef>
              <a:spcAft>
                <a:spcPts val="600"/>
              </a:spcAft>
            </a:pPr>
            <a:r>
              <a:rPr lang="de-DE" sz="2000" dirty="0"/>
              <a:t>Die Anfälligkeit der Regionen erfordert eine Stärkung der Widerstandsfähigkeit ihrer Volkswirtschaften und Arbeitsmärkte durch Investitionen in zukunftsfähige europäische Wertschöpfungsketten und strategische Sektoren in Europa – STEP</a:t>
            </a:r>
            <a:endParaRPr lang="en-IE" sz="2000" dirty="0"/>
          </a:p>
          <a:p>
            <a:pPr marL="452438" indent="-452438">
              <a:buFont typeface="Wingdings" panose="05000000000000000000" pitchFamily="2" charset="2"/>
              <a:buChar char="Ø"/>
            </a:pPr>
            <a:endParaRPr lang="en-IE" dirty="0"/>
          </a:p>
          <a:p>
            <a:pPr marL="452438" indent="-452438">
              <a:buFont typeface="Wingdings" panose="05000000000000000000" pitchFamily="2" charset="2"/>
              <a:buChar char="Ø"/>
            </a:pPr>
            <a:endParaRPr lang="en-IE" dirty="0"/>
          </a:p>
        </p:txBody>
      </p:sp>
    </p:spTree>
    <p:extLst>
      <p:ext uri="{BB962C8B-B14F-4D97-AF65-F5344CB8AC3E}">
        <p14:creationId xmlns:p14="http://schemas.microsoft.com/office/powerpoint/2010/main" val="292933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2640" y="631766"/>
            <a:ext cx="11389359" cy="1188721"/>
          </a:xfrm>
        </p:spPr>
        <p:txBody>
          <a:bodyPr/>
          <a:lstStyle/>
          <a:p>
            <a:r>
              <a:rPr lang="de-DE" sz="3600" dirty="0"/>
              <a:t>Fortschritte bei der sozialen Konvergenz – nach wie vor Herausforderungen</a:t>
            </a:r>
            <a:br>
              <a:rPr lang="de-DE" sz="3600" dirty="0"/>
            </a:br>
            <a:endParaRPr lang="en-GB" sz="3600" dirty="0"/>
          </a:p>
        </p:txBody>
      </p:sp>
      <p:sp>
        <p:nvSpPr>
          <p:cNvPr id="6" name="Content Placeholder 5"/>
          <p:cNvSpPr>
            <a:spLocks noGrp="1"/>
          </p:cNvSpPr>
          <p:nvPr>
            <p:ph sz="half" idx="1"/>
          </p:nvPr>
        </p:nvSpPr>
        <p:spPr>
          <a:xfrm>
            <a:off x="920750" y="1238596"/>
            <a:ext cx="9988550" cy="5185589"/>
          </a:xfrm>
        </p:spPr>
        <p:txBody>
          <a:bodyPr/>
          <a:lstStyle/>
          <a:p>
            <a:pPr>
              <a:spcBef>
                <a:spcPts val="600"/>
              </a:spcBef>
              <a:spcAft>
                <a:spcPts val="600"/>
              </a:spcAft>
            </a:pPr>
            <a:r>
              <a:rPr lang="de-DE" sz="2000" dirty="0"/>
              <a:t>Allgemeine Verbesserung insbesondere bei der Verringerung der Armut und der Förderung der sozialen Inklusion</a:t>
            </a:r>
            <a:endParaRPr lang="en-US" sz="2000" dirty="0"/>
          </a:p>
          <a:p>
            <a:pPr>
              <a:spcBef>
                <a:spcPts val="300"/>
              </a:spcBef>
              <a:spcAft>
                <a:spcPts val="300"/>
              </a:spcAft>
            </a:pPr>
            <a:r>
              <a:rPr lang="de-DE" sz="2000" dirty="0"/>
              <a:t>Die Unterschiede bei der Beschäftigung haben sich um 5 % zwischen weniger entwickelten und stärker entwickelten Regionen </a:t>
            </a:r>
            <a:r>
              <a:rPr lang="de-DE" sz="2000" dirty="0" smtClean="0"/>
              <a:t>verringert</a:t>
            </a:r>
            <a:endParaRPr lang="en-US" sz="2000" dirty="0"/>
          </a:p>
          <a:p>
            <a:pPr>
              <a:spcBef>
                <a:spcPts val="600"/>
              </a:spcBef>
              <a:spcAft>
                <a:spcPts val="600"/>
              </a:spcAft>
            </a:pPr>
            <a:r>
              <a:rPr lang="de-DE" sz="2000" dirty="0"/>
              <a:t>Die Arbeitslosenquoten haben sich angenähert: halbierte sich in weniger entwickelten Regionen zwischen 2013 und 2022 auf 8 %</a:t>
            </a:r>
            <a:endParaRPr lang="en-US" sz="2000" dirty="0"/>
          </a:p>
          <a:p>
            <a:pPr>
              <a:spcBef>
                <a:spcPts val="600"/>
              </a:spcBef>
              <a:spcAft>
                <a:spcPts val="600"/>
              </a:spcAft>
            </a:pPr>
            <a:r>
              <a:rPr lang="de-DE" sz="2000" dirty="0"/>
              <a:t>Auch die NEET-Quote ging im selben Zeitraum um 4 % auf 12 % zurück, stellt aber nach wie vor eine Herausforderung dar</a:t>
            </a:r>
            <a:endParaRPr lang="en-US" sz="2000" dirty="0"/>
          </a:p>
          <a:p>
            <a:pPr>
              <a:spcBef>
                <a:spcPts val="600"/>
              </a:spcBef>
              <a:spcAft>
                <a:spcPts val="600"/>
              </a:spcAft>
            </a:pPr>
            <a:r>
              <a:rPr lang="de-DE" sz="2000" dirty="0"/>
              <a:t>Allgemeiner Anstieg der Bildungsabschlüsse – mit Konzentration von Hochschulabsolventen in Städten</a:t>
            </a:r>
            <a:endParaRPr lang="en-US" sz="2000" dirty="0"/>
          </a:p>
          <a:p>
            <a:pPr>
              <a:spcBef>
                <a:spcPts val="600"/>
              </a:spcBef>
              <a:spcAft>
                <a:spcPts val="600"/>
              </a:spcAft>
            </a:pPr>
            <a:r>
              <a:rPr lang="en-US" sz="2000" dirty="0" smtClean="0"/>
              <a:t>ABER</a:t>
            </a:r>
            <a:endParaRPr lang="en-US" sz="2000" dirty="0"/>
          </a:p>
          <a:p>
            <a:pPr>
              <a:spcBef>
                <a:spcPts val="600"/>
              </a:spcBef>
              <a:spcAft>
                <a:spcPts val="600"/>
              </a:spcAft>
            </a:pPr>
            <a:r>
              <a:rPr lang="de-DE" sz="2000" dirty="0"/>
              <a:t>Anstieg des Arbeitskräfte- und Fachkräftemangels, verschärft durch den Bevölkerungsrückgang</a:t>
            </a:r>
            <a:endParaRPr lang="en-IE" sz="2000" dirty="0"/>
          </a:p>
          <a:p>
            <a:pPr>
              <a:spcBef>
                <a:spcPts val="600"/>
              </a:spcBef>
              <a:spcAft>
                <a:spcPts val="600"/>
              </a:spcAft>
            </a:pPr>
            <a:r>
              <a:rPr lang="de-DE" sz="2000" dirty="0"/>
              <a:t>Einige Regionen in Süd- und Südosteuropa sind unterdurchschnittlich</a:t>
            </a:r>
            <a:endParaRPr lang="en-IE" sz="2000" dirty="0"/>
          </a:p>
        </p:txBody>
      </p:sp>
    </p:spTree>
    <p:extLst>
      <p:ext uri="{BB962C8B-B14F-4D97-AF65-F5344CB8AC3E}">
        <p14:creationId xmlns:p14="http://schemas.microsoft.com/office/powerpoint/2010/main" val="17132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222F9D9-214D-1CD6-2E33-EB7A066BDC6F}"/>
              </a:ext>
            </a:extLst>
          </p:cNvPr>
          <p:cNvSpPr>
            <a:spLocks noGrp="1"/>
          </p:cNvSpPr>
          <p:nvPr>
            <p:ph type="title"/>
          </p:nvPr>
        </p:nvSpPr>
        <p:spPr>
          <a:xfrm>
            <a:off x="544749" y="482860"/>
            <a:ext cx="11274357" cy="520317"/>
          </a:xfrm>
        </p:spPr>
        <p:txBody>
          <a:bodyPr/>
          <a:lstStyle/>
          <a:p>
            <a:r>
              <a:rPr lang="de-DE" sz="3600" dirty="0"/>
              <a:t>Beschäftigungsquote und Veränderung der Arbeitslosenquote</a:t>
            </a:r>
            <a:r>
              <a:rPr lang="en-US" sz="3600" dirty="0" smtClean="0"/>
              <a:t> </a:t>
            </a:r>
            <a:endParaRPr lang="en-US" sz="3600" dirty="0"/>
          </a:p>
        </p:txBody>
      </p:sp>
      <p:pic>
        <p:nvPicPr>
          <p:cNvPr id="5" name="Picture 4">
            <a:extLst>
              <a:ext uri="{FF2B5EF4-FFF2-40B4-BE49-F238E27FC236}">
                <a16:creationId xmlns:a16="http://schemas.microsoft.com/office/drawing/2014/main" id="{EAC98BFE-239B-793E-AD2A-2AA79D2FDD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90908" y="1265217"/>
            <a:ext cx="4351610" cy="5387599"/>
          </a:xfrm>
          <a:prstGeom prst="rect">
            <a:avLst/>
          </a:prstGeom>
          <a:noFill/>
          <a:ln w="28575">
            <a:solidFill>
              <a:schemeClr val="accent5"/>
            </a:solidFill>
          </a:ln>
        </p:spPr>
      </p:pic>
      <p:pic>
        <p:nvPicPr>
          <p:cNvPr id="6" name="Content Placeholder 5">
            <a:extLst>
              <a:ext uri="{FF2B5EF4-FFF2-40B4-BE49-F238E27FC236}">
                <a16:creationId xmlns:a16="http://schemas.microsoft.com/office/drawing/2014/main" id="{F7793A41-7C09-11A4-6719-BE8D053CC3AE}"/>
              </a:ext>
            </a:extLst>
          </p:cNvPr>
          <p:cNvPicPr>
            <a:picLocks noGrp="1" noChangeAspect="1"/>
          </p:cNvPicPr>
          <p:nvPr>
            <p:ph idx="1"/>
          </p:nvPr>
        </p:nvPicPr>
        <p:blipFill>
          <a:blip r:embed="rId3"/>
          <a:stretch>
            <a:fillRect/>
          </a:stretch>
        </p:blipFill>
        <p:spPr>
          <a:xfrm>
            <a:off x="6162072" y="1265217"/>
            <a:ext cx="4655777" cy="5387599"/>
          </a:xfrm>
          <a:prstGeom prst="rect">
            <a:avLst/>
          </a:prstGeom>
        </p:spPr>
      </p:pic>
      <p:pic>
        <p:nvPicPr>
          <p:cNvPr id="7" name="Picture 6">
            <a:extLst>
              <a:ext uri="{FF2B5EF4-FFF2-40B4-BE49-F238E27FC236}">
                <a16:creationId xmlns:a16="http://schemas.microsoft.com/office/drawing/2014/main" id="{370A9285-7966-B202-3778-5FEBBF0FAE66}"/>
              </a:ext>
            </a:extLst>
          </p:cNvPr>
          <p:cNvPicPr>
            <a:picLocks noChangeAspect="1"/>
          </p:cNvPicPr>
          <p:nvPr/>
        </p:nvPicPr>
        <p:blipFill>
          <a:blip r:embed="rId4"/>
          <a:stretch>
            <a:fillRect/>
          </a:stretch>
        </p:blipFill>
        <p:spPr>
          <a:xfrm>
            <a:off x="6274340" y="1420930"/>
            <a:ext cx="1327953" cy="1001407"/>
          </a:xfrm>
          <a:prstGeom prst="rect">
            <a:avLst/>
          </a:prstGeom>
        </p:spPr>
      </p:pic>
      <p:sp>
        <p:nvSpPr>
          <p:cNvPr id="8" name="TextBox 7">
            <a:extLst>
              <a:ext uri="{FF2B5EF4-FFF2-40B4-BE49-F238E27FC236}">
                <a16:creationId xmlns:a16="http://schemas.microsoft.com/office/drawing/2014/main" id="{5179DEDA-8D02-9207-7F68-B706D1C6E6E2}"/>
              </a:ext>
            </a:extLst>
          </p:cNvPr>
          <p:cNvSpPr txBox="1"/>
          <p:nvPr/>
        </p:nvSpPr>
        <p:spPr>
          <a:xfrm>
            <a:off x="6274340" y="1174709"/>
            <a:ext cx="3427135" cy="246221"/>
          </a:xfrm>
          <a:prstGeom prst="rect">
            <a:avLst/>
          </a:prstGeom>
          <a:noFill/>
        </p:spPr>
        <p:txBody>
          <a:bodyPr wrap="square" rtlCol="0">
            <a:spAutoFit/>
          </a:bodyPr>
          <a:lstStyle/>
          <a:p>
            <a:pPr marL="0" lvl="1" indent="0" algn="just">
              <a:spcBef>
                <a:spcPts val="0"/>
              </a:spcBef>
              <a:spcAft>
                <a:spcPts val="600"/>
              </a:spcAft>
              <a:buClr>
                <a:schemeClr val="tx1"/>
              </a:buClr>
              <a:buFont typeface="Arial" panose="020B0604020202020204" pitchFamily="34" charset="0"/>
              <a:buNone/>
            </a:pPr>
            <a:r>
              <a:rPr lang="en-US" sz="1000" b="1" dirty="0">
                <a:latin typeface="Arial" panose="020B0604020202020204" pitchFamily="34" charset="0"/>
                <a:cs typeface="Arial" panose="020B0604020202020204" pitchFamily="34" charset="0"/>
              </a:rPr>
              <a:t>Change in unemployment rates, 2013-2022</a:t>
            </a:r>
          </a:p>
        </p:txBody>
      </p:sp>
    </p:spTree>
    <p:extLst>
      <p:ext uri="{BB962C8B-B14F-4D97-AF65-F5344CB8AC3E}">
        <p14:creationId xmlns:p14="http://schemas.microsoft.com/office/powerpoint/2010/main" val="148262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1BF6B0A2-6CAC-A1FA-F76C-4BA4324313B1}"/>
              </a:ext>
            </a:extLst>
          </p:cNvPr>
          <p:cNvSpPr>
            <a:spLocks noGrp="1"/>
          </p:cNvSpPr>
          <p:nvPr>
            <p:ph idx="1"/>
          </p:nvPr>
        </p:nvSpPr>
        <p:spPr>
          <a:xfrm>
            <a:off x="6433606" y="1825625"/>
            <a:ext cx="5310291" cy="4195796"/>
          </a:xfrm>
        </p:spPr>
        <p:txBody>
          <a:bodyPr/>
          <a:lstStyle/>
          <a:p>
            <a:r>
              <a:rPr lang="de-DE" sz="2000" dirty="0"/>
              <a:t>Der Rückgang der Bevölkerung im erwerbsfähigen Alter erfordert raschere Produktivitätszuwächse</a:t>
            </a:r>
            <a:endParaRPr lang="en-US" sz="2000" dirty="0"/>
          </a:p>
          <a:p>
            <a:r>
              <a:rPr lang="de-DE" sz="2000" dirty="0"/>
              <a:t>Regionen mit einem geringen Anteil hochqualifizierter Menschen und Abwanderung junger und gebildeter Menschen</a:t>
            </a:r>
            <a:endParaRPr lang="en-US" sz="2000" dirty="0"/>
          </a:p>
          <a:p>
            <a:r>
              <a:rPr lang="de-DE" sz="2000" dirty="0"/>
              <a:t>Der demografische Wandel erfordert Anpassungen – Raumplanung, öffentliche Dienstleistungen, </a:t>
            </a:r>
            <a:r>
              <a:rPr lang="de-DE" sz="2000" dirty="0" err="1"/>
              <a:t>Governance</a:t>
            </a:r>
            <a:endParaRPr lang="en-US" sz="2000" dirty="0"/>
          </a:p>
          <a:p>
            <a:endParaRPr lang="en-US" dirty="0"/>
          </a:p>
          <a:p>
            <a:endParaRPr lang="en-US" dirty="0"/>
          </a:p>
        </p:txBody>
      </p:sp>
      <p:sp>
        <p:nvSpPr>
          <p:cNvPr id="4" name="Title 3">
            <a:extLst>
              <a:ext uri="{FF2B5EF4-FFF2-40B4-BE49-F238E27FC236}">
                <a16:creationId xmlns:a16="http://schemas.microsoft.com/office/drawing/2014/main" id="{7D976460-9B19-1F82-5AEB-92C0956B8944}"/>
              </a:ext>
            </a:extLst>
          </p:cNvPr>
          <p:cNvSpPr>
            <a:spLocks noGrp="1"/>
          </p:cNvSpPr>
          <p:nvPr>
            <p:ph type="title"/>
          </p:nvPr>
        </p:nvSpPr>
        <p:spPr>
          <a:xfrm>
            <a:off x="825622" y="279816"/>
            <a:ext cx="10750859" cy="556763"/>
          </a:xfrm>
        </p:spPr>
        <p:txBody>
          <a:bodyPr anchor="b">
            <a:normAutofit/>
          </a:bodyPr>
          <a:lstStyle/>
          <a:p>
            <a:pPr algn="ctr"/>
            <a:r>
              <a:rPr lang="de-DE" sz="3100" dirty="0" smtClean="0"/>
              <a:t>Demografische Herausforderungen</a:t>
            </a:r>
            <a:endParaRPr lang="de-DE" sz="3100" dirty="0"/>
          </a:p>
        </p:txBody>
      </p:sp>
      <p:pic>
        <p:nvPicPr>
          <p:cNvPr id="6" name="Content Placeholder 5">
            <a:extLst>
              <a:ext uri="{FF2B5EF4-FFF2-40B4-BE49-F238E27FC236}">
                <a16:creationId xmlns:a16="http://schemas.microsoft.com/office/drawing/2014/main" id="{068FB9DE-5AD8-8050-B3FF-2C0D320A44C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p:blipFill>
        <p:spPr bwMode="auto">
          <a:xfrm>
            <a:off x="705678" y="1026383"/>
            <a:ext cx="4133021" cy="5551801"/>
          </a:xfrm>
          <a:prstGeom prst="rect">
            <a:avLst/>
          </a:prstGeom>
          <a:noFill/>
          <a:ln>
            <a:noFill/>
          </a:ln>
        </p:spPr>
      </p:pic>
    </p:spTree>
    <p:extLst>
      <p:ext uri="{BB962C8B-B14F-4D97-AF65-F5344CB8AC3E}">
        <p14:creationId xmlns:p14="http://schemas.microsoft.com/office/powerpoint/2010/main" val="1118190622"/>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3320</TotalTime>
  <Words>1308</Words>
  <Application>Microsoft Office PowerPoint</Application>
  <PresentationFormat>Widescreen</PresentationFormat>
  <Paragraphs>119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Mitteilung zum 9. Kohäsionsbericht</vt:lpstr>
      <vt:lpstr>9. Kohäsionsbericht</vt:lpstr>
      <vt:lpstr>Kohäsionspolitik: Wachstum, Wettbewerbsfähigkeit, hochwertige Arbeitsplätze</vt:lpstr>
      <vt:lpstr>Pro-Kopf-BIP und regionales Wachstum  </vt:lpstr>
      <vt:lpstr>Kohäsionspolitik stärkt den Binnenmarkt und gleicht die Wettbewerbsbedingungen an</vt:lpstr>
      <vt:lpstr>Die Kohäsionspolitik trug zur Abmilderung der Auswirkungen von Krisen bei</vt:lpstr>
      <vt:lpstr>Fortschritte bei der sozialen Konvergenz – nach wie vor Herausforderungen </vt:lpstr>
      <vt:lpstr>Beschäftigungsquote und Veränderung der Arbeitslosenquote </vt:lpstr>
      <vt:lpstr>Demografische Herausforderungen</vt:lpstr>
      <vt:lpstr>Nicht alle Regionen profitieren von derselben Wachstumsdynamik </vt:lpstr>
      <vt:lpstr>Ungelöste Herausforderungen können die territorialen Unterschiede vergrößern (1) </vt:lpstr>
      <vt:lpstr>Ungelöste Herausforderungen können die territorialen Unterschiede vergrößern (2) </vt:lpstr>
      <vt:lpstr>Lehren für die Zukunft ziehen - 1</vt:lpstr>
      <vt:lpstr>Lehren für die Zukunft ziehen - 2</vt:lpstr>
      <vt:lpstr>Lehren für die Zukunft ziehen - 3</vt:lpstr>
      <vt:lpstr>Schlussfolgerung</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Cohesion in Europe  towards 2050</dc:title>
  <dc:creator>DIJKSTRA Lewis (REGIO)</dc:creator>
  <cp:lastModifiedBy>VEITS Franz-Peter (EMPL)</cp:lastModifiedBy>
  <cp:revision>109</cp:revision>
  <dcterms:created xsi:type="dcterms:W3CDTF">2022-01-25T14:32:20Z</dcterms:created>
  <dcterms:modified xsi:type="dcterms:W3CDTF">2024-04-15T13:36:19Z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2024-02-28T18:31:59Z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4e1b4436-1a61-4f36-836f-53c700ce9342</vt:lpwstr>
  </property>
  <property fmtid="{D5CDD505-2E9C-101B-9397-08002B2CF9AE}" pid="8" name="MSIP_Label_6bd9ddd1-4d20-43f6-abfa-fc3c07406f94_ContentBits">
    <vt:lpwstr>0</vt:lpwstr>
  </property>
</Properties>
</file>