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0" y="4386464"/>
            <a:ext cx="10425800" cy="175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7595" y="3346187"/>
            <a:ext cx="13411200" cy="60350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928000" y="1760561"/>
            <a:ext cx="10425800" cy="1746000"/>
          </a:xfrm>
        </p:spPr>
        <p:txBody>
          <a:bodyPr anchor="b">
            <a:normAutofit/>
          </a:bodyPr>
          <a:lstStyle>
            <a:lvl1pPr algn="l">
              <a:defRPr sz="500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de-AT" dirty="0" smtClean="0"/>
              <a:t>Hier steht die Headline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6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4481" y="2182933"/>
            <a:ext cx="13411200" cy="603504"/>
          </a:xfrm>
          <a:prstGeom prst="rect">
            <a:avLst/>
          </a:prstGeom>
        </p:spPr>
      </p:pic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1" y="791572"/>
            <a:ext cx="7007495" cy="111911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928000" y="2923108"/>
            <a:ext cx="10408421" cy="33241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AT" dirty="0" smtClean="0"/>
              <a:t>Hier steht langer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77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4376" y="1831424"/>
            <a:ext cx="12192000" cy="548640"/>
          </a:xfrm>
          <a:prstGeom prst="rect">
            <a:avLst/>
          </a:prstGeom>
        </p:spPr>
      </p:pic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2" y="832516"/>
            <a:ext cx="6911999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3"/>
          </p:nvPr>
        </p:nvSpPr>
        <p:spPr>
          <a:xfrm>
            <a:off x="928000" y="3007224"/>
            <a:ext cx="6912000" cy="3240000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088" y="5419131"/>
            <a:ext cx="13426251" cy="60350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2877" y="1803992"/>
            <a:ext cx="13411200" cy="603504"/>
          </a:xfrm>
          <a:prstGeom prst="rect">
            <a:avLst/>
          </a:prstGeom>
        </p:spPr>
      </p:pic>
      <p:sp>
        <p:nvSpPr>
          <p:cNvPr id="9" name="Inhaltsplatzhalter 2"/>
          <p:cNvSpPr>
            <a:spLocks noGrp="1"/>
          </p:cNvSpPr>
          <p:nvPr>
            <p:ph sz="half" idx="13"/>
          </p:nvPr>
        </p:nvSpPr>
        <p:spPr>
          <a:xfrm>
            <a:off x="928000" y="3029803"/>
            <a:ext cx="4830011" cy="2328261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4"/>
          </p:nvPr>
        </p:nvSpPr>
        <p:spPr>
          <a:xfrm>
            <a:off x="6523789" y="3029803"/>
            <a:ext cx="4830011" cy="2328261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28001" y="832516"/>
            <a:ext cx="6986105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Hier steht die Subheadline</a:t>
            </a:r>
            <a:endParaRPr lang="de-DE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7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2" y="0"/>
            <a:ext cx="7935493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72003" y="3167646"/>
            <a:ext cx="2693157" cy="317651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AT" dirty="0" smtClean="0"/>
              <a:t>Bildbeschreibung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96" y="2377952"/>
            <a:ext cx="14086305" cy="603504"/>
          </a:xfrm>
          <a:prstGeom prst="rect">
            <a:avLst/>
          </a:prstGeom>
        </p:spPr>
      </p:pic>
      <p:sp>
        <p:nvSpPr>
          <p:cNvPr id="13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8246982" y="1905448"/>
            <a:ext cx="2693157" cy="53667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5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Bildüberschrift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217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4" y="2963905"/>
            <a:ext cx="10558147" cy="474584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4" y="2285813"/>
            <a:ext cx="10558147" cy="474584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3" y="5799264"/>
            <a:ext cx="10558148" cy="474584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4" y="3654703"/>
            <a:ext cx="10558147" cy="474584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14716" y="4353203"/>
            <a:ext cx="10546312" cy="474584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99665" y="4992956"/>
            <a:ext cx="10558148" cy="522042"/>
          </a:xfrm>
          <a:prstGeom prst="rect">
            <a:avLst/>
          </a:prstGeom>
        </p:spPr>
      </p:pic>
      <p:sp>
        <p:nvSpPr>
          <p:cNvPr id="12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99666" y="832516"/>
            <a:ext cx="7135829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Designelemente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7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63833" y="2446657"/>
            <a:ext cx="7093052" cy="1015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00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dirty="0" smtClean="0"/>
              <a:t>KONTAKT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1762" y="3346187"/>
            <a:ext cx="11678647" cy="603504"/>
          </a:xfrm>
          <a:prstGeom prst="rect">
            <a:avLst/>
          </a:prstGeom>
        </p:spPr>
      </p:pic>
      <p:sp>
        <p:nvSpPr>
          <p:cNvPr id="7" name="Bildplatzhalter 2"/>
          <p:cNvSpPr>
            <a:spLocks noGrp="1"/>
          </p:cNvSpPr>
          <p:nvPr>
            <p:ph type="pic" idx="13"/>
          </p:nvPr>
        </p:nvSpPr>
        <p:spPr>
          <a:xfrm>
            <a:off x="7956886" y="2446658"/>
            <a:ext cx="2331453" cy="2610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84" y="5643719"/>
            <a:ext cx="13411200" cy="603504"/>
          </a:xfrm>
          <a:prstGeom prst="rect">
            <a:avLst/>
          </a:prstGeom>
        </p:spPr>
      </p:pic>
      <p:sp>
        <p:nvSpPr>
          <p:cNvPr id="9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863833" y="4361387"/>
            <a:ext cx="7093052" cy="18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AT" dirty="0" smtClean="0"/>
              <a:t>Vorname Nachname</a:t>
            </a:r>
          </a:p>
          <a:p>
            <a:pPr lvl="0"/>
            <a:r>
              <a:rPr lang="de-AT" dirty="0" smtClean="0"/>
              <a:t>Adresse</a:t>
            </a:r>
          </a:p>
          <a:p>
            <a:pPr lvl="0"/>
            <a:r>
              <a:rPr lang="de-AT" dirty="0" smtClean="0"/>
              <a:t>Telefon</a:t>
            </a:r>
          </a:p>
          <a:p>
            <a:pPr lvl="0"/>
            <a:r>
              <a:rPr lang="de-AT" dirty="0" smtClean="0"/>
              <a:t>Email</a:t>
            </a:r>
          </a:p>
          <a:p>
            <a:pPr lvl="0"/>
            <a:r>
              <a:rPr lang="de-AT" dirty="0" smtClean="0"/>
              <a:t>sonstiges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721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FC9A-1A91-2E44-BF7D-5DB5F06F0AD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880D-FF48-8841-A251-F70555FEB0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838200" y="3312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 smtClean="0"/>
              <a:t>Hier steht die Headline</a:t>
            </a:r>
            <a:endParaRPr lang="de-DE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idx="1"/>
          </p:nvPr>
        </p:nvSpPr>
        <p:spPr>
          <a:xfrm>
            <a:off x="838200" y="17917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658"/>
            <a:ext cx="3321940" cy="612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93" y="340658"/>
            <a:ext cx="3889508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dirty="0" err="1" smtClean="0"/>
              <a:t>Enabling</a:t>
            </a:r>
            <a:r>
              <a:rPr lang="de-AT" dirty="0" smtClean="0"/>
              <a:t> </a:t>
            </a:r>
            <a:r>
              <a:rPr lang="de-AT" dirty="0" err="1" smtClean="0"/>
              <a:t>Conditions</a:t>
            </a: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TOP 5</a:t>
            </a:r>
            <a:br>
              <a:rPr lang="de-AT" dirty="0" smtClean="0"/>
            </a:br>
            <a:r>
              <a:rPr lang="de-DE" sz="3600" dirty="0"/>
              <a:t>Prüfung der Erfüllung der grundlegenden Voraussetzungen und deren Anwendung</a:t>
            </a: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11759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928000" y="810823"/>
            <a:ext cx="7007495" cy="1119115"/>
          </a:xfrm>
        </p:spPr>
        <p:txBody>
          <a:bodyPr/>
          <a:lstStyle/>
          <a:p>
            <a:r>
              <a:rPr lang="de-AT" dirty="0" smtClean="0"/>
              <a:t>Grundlegende Voraussetzungen - </a:t>
            </a:r>
            <a:r>
              <a:rPr lang="de-AT" dirty="0" err="1" smtClean="0"/>
              <a:t>Enabling</a:t>
            </a:r>
            <a:r>
              <a:rPr lang="de-AT" dirty="0" smtClean="0"/>
              <a:t> </a:t>
            </a:r>
            <a:r>
              <a:rPr lang="de-AT" dirty="0" err="1" smtClean="0"/>
              <a:t>Conditions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AT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A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CPR sieht bestimmte </a:t>
            </a:r>
            <a:r>
              <a:rPr lang="de-A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Voraussetzungen vor, die von den einzelnen Mitgliedsstaaten erfüllt sein müssen, um ESF-Mittel einsetzen zu </a:t>
            </a:r>
            <a:r>
              <a:rPr lang="de-A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können. Im Rahmen </a:t>
            </a:r>
            <a:r>
              <a:rPr lang="de-A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der Programmgenehmigung wurde bestätigt, dass die geforderten Kriterien erfüllt </a:t>
            </a:r>
            <a:r>
              <a:rPr lang="de-A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werden; </a:t>
            </a:r>
            <a:r>
              <a:rPr lang="de-AT" sz="2400" dirty="0" smtClean="0"/>
              <a:t>grundlegenden Voraussetzungen müssen </a:t>
            </a:r>
            <a:r>
              <a:rPr lang="de-AT" sz="2400" dirty="0"/>
              <a:t>für die gesamte </a:t>
            </a:r>
            <a:r>
              <a:rPr lang="de-A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Periode erfüllt </a:t>
            </a:r>
            <a:r>
              <a:rPr lang="de-A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AT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A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Nichtvereinbarkeiten werden im Begleitausschuss besprochen, bisher wurden der VB keine Nichtvereinbarkeiten zur Kenntnis gebracht.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928000" y="1340212"/>
            <a:ext cx="7007495" cy="1119115"/>
          </a:xfrm>
        </p:spPr>
        <p:txBody>
          <a:bodyPr/>
          <a:lstStyle/>
          <a:p>
            <a:pPr lvl="0"/>
            <a:r>
              <a:rPr lang="de-AT" dirty="0">
                <a:solidFill>
                  <a:srgbClr val="0080C8"/>
                </a:solidFill>
              </a:rPr>
              <a:t>Grundlegende Voraussetzungen - </a:t>
            </a:r>
            <a:r>
              <a:rPr lang="de-AT" dirty="0" err="1">
                <a:solidFill>
                  <a:srgbClr val="0080C8"/>
                </a:solidFill>
              </a:rPr>
              <a:t>Enabling</a:t>
            </a:r>
            <a:r>
              <a:rPr lang="de-AT" dirty="0">
                <a:solidFill>
                  <a:srgbClr val="0080C8"/>
                </a:solidFill>
              </a:rPr>
              <a:t> </a:t>
            </a:r>
            <a:r>
              <a:rPr lang="de-AT" dirty="0" err="1">
                <a:solidFill>
                  <a:srgbClr val="0080C8"/>
                </a:solidFill>
              </a:rPr>
              <a:t>Conditions</a:t>
            </a:r>
            <a:endParaRPr lang="de-AT" dirty="0">
              <a:solidFill>
                <a:srgbClr val="0080C8"/>
              </a:solidFill>
            </a:endParaRPr>
          </a:p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2400" dirty="0" err="1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enabling</a:t>
            </a:r>
            <a:r>
              <a:rPr lang="de-DE" sz="2400" dirty="0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de-DE" sz="2400" dirty="0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wurden aufgrund von Rückmeldung der involvierten Stellen aktualisiert, es fanden </a:t>
            </a:r>
            <a:r>
              <a:rPr lang="de-DE" sz="2400" dirty="0" smtClean="0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erneut lediglich </a:t>
            </a:r>
            <a:r>
              <a:rPr lang="de-DE" sz="2400" dirty="0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redaktionelle Änderungen statt</a:t>
            </a:r>
            <a:r>
              <a:rPr lang="de-DE" sz="2400" dirty="0" smtClean="0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3BA9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rgbClr val="003BA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Kleinere Anpassungen führen zu keiner Programmänderung, nur bei Änderungen der Bewertung wäre eine solche notwendig.</a:t>
            </a:r>
          </a:p>
          <a:p>
            <a:pPr lvl="0" algn="just"/>
            <a:endParaRPr lang="de-DE" sz="2400" dirty="0">
              <a:solidFill>
                <a:srgbClr val="003BA9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rgbClr val="003BA9"/>
                </a:solidFill>
                <a:ea typeface="Calibri" panose="020F0502020204030204" pitchFamily="34" charset="0"/>
              </a:rPr>
              <a:t>Mit </a:t>
            </a:r>
            <a:r>
              <a:rPr lang="de-AT" sz="2400">
                <a:solidFill>
                  <a:srgbClr val="003BA9"/>
                </a:solidFill>
                <a:ea typeface="Calibri" panose="020F0502020204030204" pitchFamily="34" charset="0"/>
              </a:rPr>
              <a:t>Stand </a:t>
            </a:r>
            <a:r>
              <a:rPr lang="de-AT" sz="2400" smtClean="0">
                <a:solidFill>
                  <a:srgbClr val="003BA9"/>
                </a:solidFill>
                <a:ea typeface="Calibri" panose="020F0502020204030204" pitchFamily="34" charset="0"/>
              </a:rPr>
              <a:t>April 2024 gibt </a:t>
            </a:r>
            <a:r>
              <a:rPr lang="de-AT" sz="2400" dirty="0">
                <a:solidFill>
                  <a:srgbClr val="003BA9"/>
                </a:solidFill>
                <a:ea typeface="Calibri" panose="020F0502020204030204" pitchFamily="34" charset="0"/>
              </a:rPr>
              <a:t>es keine Änderung der ursprünglichen Eigenbewertung, dass die grundlegenden Voraussetzungen weiterhin als erfüllt anzusehen </a:t>
            </a:r>
            <a:r>
              <a:rPr lang="de-AT" sz="2400" dirty="0" smtClean="0">
                <a:solidFill>
                  <a:srgbClr val="003BA9"/>
                </a:solidFill>
                <a:ea typeface="Calibri" panose="020F0502020204030204" pitchFamily="34" charset="0"/>
              </a:rPr>
              <a:t>sind.</a:t>
            </a:r>
            <a:endParaRPr lang="de-DE" sz="2400" dirty="0">
              <a:solidFill>
                <a:srgbClr val="003BA9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942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SF Standard">
      <a:dk1>
        <a:srgbClr val="003BA9"/>
      </a:dk1>
      <a:lt1>
        <a:srgbClr val="FFFFFF"/>
      </a:lt1>
      <a:dk2>
        <a:srgbClr val="003BA9"/>
      </a:dk2>
      <a:lt2>
        <a:srgbClr val="E7E6E6"/>
      </a:lt2>
      <a:accent1>
        <a:srgbClr val="003399"/>
      </a:accent1>
      <a:accent2>
        <a:srgbClr val="0080C8"/>
      </a:accent2>
      <a:accent3>
        <a:srgbClr val="FFCC00"/>
      </a:accent3>
      <a:accent4>
        <a:srgbClr val="FFED00"/>
      </a:accent4>
      <a:accent5>
        <a:srgbClr val="027FC7"/>
      </a:accent5>
      <a:accent6>
        <a:srgbClr val="003BA9"/>
      </a:accent6>
      <a:hlink>
        <a:srgbClr val="0080C8"/>
      </a:hlink>
      <a:folHlink>
        <a:srgbClr val="0080C8"/>
      </a:folHlink>
    </a:clrScheme>
    <a:fontScheme name="Office-Desig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Breitbild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Office-Design</vt:lpstr>
      <vt:lpstr>TOP 5 Prüfung der Erfüllung der grundlegenden Voraussetzungen und deren Anwendung</vt:lpstr>
      <vt:lpstr>PowerPoint-Präsentation</vt:lpstr>
      <vt:lpstr>PowerPoint-Präsentation</vt:lpstr>
    </vt:vector>
  </TitlesOfParts>
  <Company>Bundesministerium für Arbeit, Familie und Jugend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2</dc:title>
  <dc:creator>ZWEDLER Andreas</dc:creator>
  <cp:lastModifiedBy>Zwedler Andreas</cp:lastModifiedBy>
  <cp:revision>13</cp:revision>
  <dcterms:created xsi:type="dcterms:W3CDTF">2023-05-15T06:47:28Z</dcterms:created>
  <dcterms:modified xsi:type="dcterms:W3CDTF">2024-04-16T13:20:35Z</dcterms:modified>
</cp:coreProperties>
</file>