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8" r:id="rId1"/>
    <p:sldMasterId id="2147483684" r:id="rId2"/>
    <p:sldMasterId id="2147483692" r:id="rId3"/>
    <p:sldMasterId id="2147483676" r:id="rId4"/>
  </p:sldMasterIdLst>
  <p:notesMasterIdLst>
    <p:notesMasterId r:id="rId39"/>
  </p:notesMasterIdLst>
  <p:handoutMasterIdLst>
    <p:handoutMasterId r:id="rId40"/>
  </p:handoutMasterIdLst>
  <p:sldIdLst>
    <p:sldId id="433" r:id="rId5"/>
    <p:sldId id="493" r:id="rId6"/>
    <p:sldId id="569" r:id="rId7"/>
    <p:sldId id="570" r:id="rId8"/>
    <p:sldId id="571" r:id="rId9"/>
    <p:sldId id="572" r:id="rId10"/>
    <p:sldId id="573" r:id="rId11"/>
    <p:sldId id="575" r:id="rId12"/>
    <p:sldId id="576" r:id="rId13"/>
    <p:sldId id="578" r:id="rId14"/>
    <p:sldId id="577" r:id="rId15"/>
    <p:sldId id="580" r:id="rId16"/>
    <p:sldId id="511" r:id="rId17"/>
    <p:sldId id="582" r:id="rId18"/>
    <p:sldId id="585" r:id="rId19"/>
    <p:sldId id="584" r:id="rId20"/>
    <p:sldId id="586" r:id="rId21"/>
    <p:sldId id="588" r:id="rId22"/>
    <p:sldId id="587" r:id="rId23"/>
    <p:sldId id="589" r:id="rId24"/>
    <p:sldId id="590" r:id="rId25"/>
    <p:sldId id="507" r:id="rId26"/>
    <p:sldId id="508" r:id="rId27"/>
    <p:sldId id="438" r:id="rId28"/>
    <p:sldId id="503" r:id="rId29"/>
    <p:sldId id="510" r:id="rId30"/>
    <p:sldId id="504" r:id="rId31"/>
    <p:sldId id="446" r:id="rId32"/>
    <p:sldId id="509" r:id="rId33"/>
    <p:sldId id="445" r:id="rId34"/>
    <p:sldId id="560" r:id="rId35"/>
    <p:sldId id="567" r:id="rId36"/>
    <p:sldId id="591" r:id="rId37"/>
    <p:sldId id="592" r:id="rId38"/>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1">
          <p15:clr>
            <a:srgbClr val="A4A3A4"/>
          </p15:clr>
        </p15:guide>
        <p15:guide id="2" pos="2166">
          <p15:clr>
            <a:srgbClr val="A4A3A4"/>
          </p15:clr>
        </p15:guide>
        <p15:guide id="3" orient="horz" pos="3132">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se, A.T.L. van (Alexander)" initials="SAv(" lastIdx="5" clrIdx="0">
    <p:extLst>
      <p:ext uri="{19B8F6BF-5375-455C-9EA6-DF929625EA0E}">
        <p15:presenceInfo xmlns:p15="http://schemas.microsoft.com/office/powerpoint/2012/main" userId="Saase, A.T.L. van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9" autoAdjust="0"/>
    <p:restoredTop sz="91239" autoAdjust="0"/>
  </p:normalViewPr>
  <p:slideViewPr>
    <p:cSldViewPr>
      <p:cViewPr varScale="1">
        <p:scale>
          <a:sx n="75" d="100"/>
          <a:sy n="75" d="100"/>
        </p:scale>
        <p:origin x="864" y="58"/>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notesViewPr>
    <p:cSldViewPr>
      <p:cViewPr varScale="1">
        <p:scale>
          <a:sx n="49" d="100"/>
          <a:sy n="49" d="100"/>
        </p:scale>
        <p:origin x="-2916" y="-90"/>
      </p:cViewPr>
      <p:guideLst>
        <p:guide orient="horz" pos="3151"/>
        <p:guide pos="2166"/>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exander\Downloads\Eurostat_Table_t2020_50FlagNoDesc_bb501271-d9a8-4511-b275-4401c80aa149.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Chart%20in%20Microsoft%20PowerPoint"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xander\Downloads\Eurostat_Table_t2020_50FlagDesc_1f47c731-3f09-4155-8d13-ae85e4eab3c0.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xander\Google%20Drive\COFFERS\Updated%20date%20on%20povert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Alexander\Downloads\Eurostat_Table_t2020_51FlagDesc_6c386460-56bc-4f2d-bd08-063916d3c428.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ec.europa.eu/eurostat/tgm/web/_download/Eurostat_Table_t2020_51FlagDesc_26031f26-3311-4649-b87d-2873b60d0e30.xls"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Alexander\Downloads\ilc_peps01%20(2).xls"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exander\Downloads\une_rt_a.xls"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exander\Downloads\ilc_iw01%20(1).xls"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2800" b="1" i="0" u="none" strike="noStrike" baseline="0" dirty="0">
                <a:solidFill>
                  <a:srgbClr val="4996D1"/>
                </a:solidFill>
                <a:effectLst/>
                <a:latin typeface="Calibri" panose="020F0502020204030204" pitchFamily="34" charset="0"/>
                <a:cs typeface="Calibri" panose="020F0502020204030204" pitchFamily="34" charset="0"/>
              </a:rPr>
              <a:t>2. </a:t>
            </a:r>
            <a:r>
              <a:rPr lang="en-US" sz="2800" b="1" i="0" u="none" strike="noStrike" baseline="0" dirty="0" err="1">
                <a:solidFill>
                  <a:srgbClr val="4996D1"/>
                </a:solidFill>
                <a:effectLst/>
                <a:latin typeface="Calibri" panose="020F0502020204030204" pitchFamily="34" charset="0"/>
                <a:cs typeface="Calibri" panose="020F0502020204030204" pitchFamily="34" charset="0"/>
              </a:rPr>
              <a:t>Anzahl</a:t>
            </a:r>
            <a:r>
              <a:rPr lang="en-US" sz="2800" b="1" i="0" u="none" strike="noStrike" baseline="0" dirty="0">
                <a:solidFill>
                  <a:srgbClr val="4996D1"/>
                </a:solidFill>
                <a:effectLst/>
                <a:latin typeface="Calibri" panose="020F0502020204030204" pitchFamily="34" charset="0"/>
                <a:cs typeface="Calibri" panose="020F0502020204030204" pitchFamily="34" charset="0"/>
              </a:rPr>
              <a:t> der </a:t>
            </a:r>
            <a:r>
              <a:rPr lang="en-US" sz="2800" b="1" i="0" u="none" strike="noStrike" baseline="0" dirty="0" err="1">
                <a:solidFill>
                  <a:srgbClr val="4996D1"/>
                </a:solidFill>
                <a:effectLst/>
                <a:latin typeface="Calibri" panose="020F0502020204030204" pitchFamily="34" charset="0"/>
                <a:cs typeface="Calibri" panose="020F0502020204030204" pitchFamily="34" charset="0"/>
              </a:rPr>
              <a:t>armutsgefährdeten</a:t>
            </a:r>
            <a:r>
              <a:rPr lang="en-US" sz="2800" b="1" i="0" u="none" strike="noStrike" baseline="0" dirty="0">
                <a:solidFill>
                  <a:srgbClr val="4996D1"/>
                </a:solidFill>
                <a:effectLst/>
                <a:latin typeface="Calibri" panose="020F0502020204030204" pitchFamily="34" charset="0"/>
                <a:cs typeface="Calibri" panose="020F0502020204030204" pitchFamily="34" charset="0"/>
              </a:rPr>
              <a:t> </a:t>
            </a:r>
            <a:r>
              <a:rPr lang="en-US" sz="2800" b="1" i="0" u="none" strike="noStrike" baseline="0" dirty="0" err="1">
                <a:solidFill>
                  <a:srgbClr val="4996D1"/>
                </a:solidFill>
                <a:effectLst/>
                <a:latin typeface="Calibri" panose="020F0502020204030204" pitchFamily="34" charset="0"/>
                <a:cs typeface="Calibri" panose="020F0502020204030204" pitchFamily="34" charset="0"/>
              </a:rPr>
              <a:t>oder</a:t>
            </a:r>
            <a:r>
              <a:rPr lang="en-US" sz="2800" b="1" i="0" u="none" strike="noStrike" baseline="0" dirty="0">
                <a:solidFill>
                  <a:srgbClr val="4996D1"/>
                </a:solidFill>
                <a:effectLst/>
                <a:latin typeface="Calibri" panose="020F0502020204030204" pitchFamily="34" charset="0"/>
                <a:cs typeface="Calibri" panose="020F0502020204030204" pitchFamily="34" charset="0"/>
              </a:rPr>
              <a:t> </a:t>
            </a:r>
            <a:r>
              <a:rPr lang="en-US" sz="2800" b="1" i="0" u="none" strike="noStrike" baseline="0" dirty="0" err="1">
                <a:solidFill>
                  <a:srgbClr val="4996D1"/>
                </a:solidFill>
                <a:effectLst/>
                <a:latin typeface="Calibri" panose="020F0502020204030204" pitchFamily="34" charset="0"/>
                <a:cs typeface="Calibri" panose="020F0502020204030204" pitchFamily="34" charset="0"/>
              </a:rPr>
              <a:t>sozial</a:t>
            </a:r>
            <a:r>
              <a:rPr lang="en-US" sz="2800" b="1" i="0" u="none" strike="noStrike" baseline="0" dirty="0">
                <a:solidFill>
                  <a:srgbClr val="4996D1"/>
                </a:solidFill>
                <a:effectLst/>
                <a:latin typeface="Calibri" panose="020F0502020204030204" pitchFamily="34" charset="0"/>
                <a:cs typeface="Calibri" panose="020F0502020204030204" pitchFamily="34" charset="0"/>
              </a:rPr>
              <a:t> </a:t>
            </a:r>
            <a:r>
              <a:rPr lang="en-US" sz="2800" b="1" i="0" u="none" strike="noStrike" baseline="0" dirty="0" err="1">
                <a:solidFill>
                  <a:srgbClr val="4996D1"/>
                </a:solidFill>
                <a:effectLst/>
                <a:latin typeface="Calibri" panose="020F0502020204030204" pitchFamily="34" charset="0"/>
                <a:cs typeface="Calibri" panose="020F0502020204030204" pitchFamily="34" charset="0"/>
              </a:rPr>
              <a:t>ausgegrenzten</a:t>
            </a:r>
            <a:r>
              <a:rPr lang="en-US" sz="2800" b="1" i="0" u="none" strike="noStrike" baseline="0" dirty="0">
                <a:solidFill>
                  <a:srgbClr val="4996D1"/>
                </a:solidFill>
                <a:effectLst/>
                <a:latin typeface="Calibri" panose="020F0502020204030204" pitchFamily="34" charset="0"/>
                <a:cs typeface="Calibri" panose="020F0502020204030204" pitchFamily="34" charset="0"/>
              </a:rPr>
              <a:t> </a:t>
            </a:r>
            <a:r>
              <a:rPr lang="en-US" sz="2800" b="1" i="0" u="none" strike="noStrike" baseline="0" dirty="0" err="1">
                <a:solidFill>
                  <a:srgbClr val="4996D1"/>
                </a:solidFill>
                <a:effectLst/>
                <a:latin typeface="Calibri" panose="020F0502020204030204" pitchFamily="34" charset="0"/>
                <a:cs typeface="Calibri" panose="020F0502020204030204" pitchFamily="34" charset="0"/>
              </a:rPr>
              <a:t>Personen</a:t>
            </a:r>
            <a:r>
              <a:rPr lang="en-US" sz="2800" b="1" i="0" u="none" strike="noStrike" baseline="0" dirty="0">
                <a:solidFill>
                  <a:srgbClr val="4996D1"/>
                </a:solidFill>
                <a:effectLst/>
                <a:latin typeface="Calibri" panose="020F0502020204030204" pitchFamily="34" charset="0"/>
                <a:cs typeface="Calibri" panose="020F0502020204030204" pitchFamily="34" charset="0"/>
              </a:rPr>
              <a:t> 2016</a:t>
            </a:r>
            <a:endParaRPr lang="en-US" sz="2400" b="1" dirty="0">
              <a:solidFill>
                <a:srgbClr val="4996D1"/>
              </a:solidFill>
              <a:latin typeface="Calibri" panose="020F0502020204030204" pitchFamily="34" charset="0"/>
              <a:cs typeface="Calibri" panose="020F0502020204030204" pitchFamily="34" charset="0"/>
            </a:endParaRPr>
          </a:p>
        </c:rich>
      </c:tx>
      <c:layout>
        <c:manualLayout>
          <c:xMode val="edge"/>
          <c:yMode val="edge"/>
          <c:x val="5.9927055993000876E-2"/>
          <c:y val="1.2247867520892739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'[Eurostat_Table_t2020_50FlagNoDesc_bb501271-d9a8-4511-b275-4401c80aa149.xls]Sheet0'!$C$1</c:f>
              <c:strCache>
                <c:ptCount val="1"/>
                <c:pt idx="0">
                  <c:v>2016</c:v>
                </c:pt>
              </c:strCache>
            </c:strRef>
          </c:tx>
          <c:spPr>
            <a:solidFill>
              <a:schemeClr val="accent1"/>
            </a:solidFill>
            <a:ln>
              <a:noFill/>
            </a:ln>
            <a:effectLst/>
          </c:spPr>
          <c:invertIfNegative val="0"/>
          <c:dPt>
            <c:idx val="13"/>
            <c:invertIfNegative val="0"/>
            <c:bubble3D val="0"/>
            <c:spPr>
              <a:solidFill>
                <a:srgbClr val="FF0000"/>
              </a:solidFill>
              <a:ln>
                <a:noFill/>
              </a:ln>
              <a:effectLst/>
            </c:spPr>
            <c:extLst>
              <c:ext xmlns:c16="http://schemas.microsoft.com/office/drawing/2014/chart" uri="{C3380CC4-5D6E-409C-BE32-E72D297353CC}">
                <c16:uniqueId val="{00000001-59EA-41EF-AD7B-79A5DC2BC008}"/>
              </c:ext>
            </c:extLst>
          </c:dPt>
          <c:dPt>
            <c:idx val="26"/>
            <c:invertIfNegative val="0"/>
            <c:bubble3D val="0"/>
            <c:spPr>
              <a:solidFill>
                <a:srgbClr val="FF0000"/>
              </a:solidFill>
              <a:ln>
                <a:noFill/>
              </a:ln>
              <a:effectLst/>
            </c:spPr>
            <c:extLst>
              <c:ext xmlns:c16="http://schemas.microsoft.com/office/drawing/2014/chart" uri="{C3380CC4-5D6E-409C-BE32-E72D297353CC}">
                <c16:uniqueId val="{00000003-59EA-41EF-AD7B-79A5DC2BC008}"/>
              </c:ext>
            </c:extLst>
          </c:dPt>
          <c:cat>
            <c:strRef>
              <c:f>'[Eurostat_Table_t2020_50FlagNoDesc_bb501271-d9a8-4511-b275-4401c80aa149.xls]Sheet0'!$A$2:$A$29</c:f>
              <c:strCache>
                <c:ptCount val="28"/>
                <c:pt idx="0">
                  <c:v>Malta</c:v>
                </c:pt>
                <c:pt idx="1">
                  <c:v>Luxembourg</c:v>
                </c:pt>
                <c:pt idx="2">
                  <c:v>Cyprus</c:v>
                </c:pt>
                <c:pt idx="3">
                  <c:v>Estonia</c:v>
                </c:pt>
                <c:pt idx="4">
                  <c:v>Slovenia</c:v>
                </c:pt>
                <c:pt idx="5">
                  <c:v>Latvia</c:v>
                </c:pt>
                <c:pt idx="6">
                  <c:v>Lithuania</c:v>
                </c:pt>
                <c:pt idx="7">
                  <c:v>Finland</c:v>
                </c:pt>
                <c:pt idx="8">
                  <c:v>Denmark</c:v>
                </c:pt>
                <c:pt idx="9">
                  <c:v>Slovakia</c:v>
                </c:pt>
                <c:pt idx="10">
                  <c:v>Croatia</c:v>
                </c:pt>
                <c:pt idx="11">
                  <c:v>Ireland (2015)</c:v>
                </c:pt>
                <c:pt idx="12">
                  <c:v>Czech Republic</c:v>
                </c:pt>
                <c:pt idx="13">
                  <c:v>Austria</c:v>
                </c:pt>
                <c:pt idx="14">
                  <c:v>Sweden</c:v>
                </c:pt>
                <c:pt idx="15">
                  <c:v>Belgium</c:v>
                </c:pt>
                <c:pt idx="16">
                  <c:v>Hungary</c:v>
                </c:pt>
                <c:pt idx="17">
                  <c:v>Portugal</c:v>
                </c:pt>
                <c:pt idx="18">
                  <c:v>Netherlands</c:v>
                </c:pt>
                <c:pt idx="19">
                  <c:v>Bulgaria</c:v>
                </c:pt>
                <c:pt idx="20">
                  <c:v>Greece</c:v>
                </c:pt>
                <c:pt idx="21">
                  <c:v>Romania</c:v>
                </c:pt>
                <c:pt idx="22">
                  <c:v>Poland</c:v>
                </c:pt>
                <c:pt idx="23">
                  <c:v>France</c:v>
                </c:pt>
                <c:pt idx="24">
                  <c:v>Spain</c:v>
                </c:pt>
                <c:pt idx="25">
                  <c:v>United Kingdom</c:v>
                </c:pt>
                <c:pt idx="26">
                  <c:v>Germany</c:v>
                </c:pt>
                <c:pt idx="27">
                  <c:v>Italy</c:v>
                </c:pt>
              </c:strCache>
            </c:strRef>
          </c:cat>
          <c:val>
            <c:numRef>
              <c:f>'[Eurostat_Table_t2020_50FlagNoDesc_bb501271-d9a8-4511-b275-4401c80aa149.xls]Sheet0'!$C$2:$C$29</c:f>
              <c:numCache>
                <c:formatCode>General</c:formatCode>
                <c:ptCount val="28"/>
                <c:pt idx="0">
                  <c:v>85000</c:v>
                </c:pt>
                <c:pt idx="1">
                  <c:v>114000</c:v>
                </c:pt>
                <c:pt idx="2">
                  <c:v>234000</c:v>
                </c:pt>
                <c:pt idx="3">
                  <c:v>318000</c:v>
                </c:pt>
                <c:pt idx="4">
                  <c:v>371000</c:v>
                </c:pt>
                <c:pt idx="5">
                  <c:v>554000</c:v>
                </c:pt>
                <c:pt idx="6">
                  <c:v>871000</c:v>
                </c:pt>
                <c:pt idx="7">
                  <c:v>896000</c:v>
                </c:pt>
                <c:pt idx="8">
                  <c:v>948000</c:v>
                </c:pt>
                <c:pt idx="9">
                  <c:v>950000</c:v>
                </c:pt>
                <c:pt idx="10">
                  <c:v>1159000</c:v>
                </c:pt>
                <c:pt idx="11">
                  <c:v>1207000</c:v>
                </c:pt>
                <c:pt idx="12">
                  <c:v>1375000</c:v>
                </c:pt>
                <c:pt idx="13">
                  <c:v>1542000</c:v>
                </c:pt>
                <c:pt idx="14">
                  <c:v>1799000</c:v>
                </c:pt>
                <c:pt idx="15">
                  <c:v>2335000</c:v>
                </c:pt>
                <c:pt idx="16">
                  <c:v>2541000</c:v>
                </c:pt>
                <c:pt idx="17">
                  <c:v>2595000</c:v>
                </c:pt>
                <c:pt idx="18">
                  <c:v>2797000</c:v>
                </c:pt>
                <c:pt idx="19">
                  <c:v>2890000</c:v>
                </c:pt>
                <c:pt idx="20">
                  <c:v>3789000</c:v>
                </c:pt>
                <c:pt idx="21">
                  <c:v>7694000</c:v>
                </c:pt>
                <c:pt idx="22">
                  <c:v>8221000</c:v>
                </c:pt>
                <c:pt idx="23">
                  <c:v>11463000</c:v>
                </c:pt>
                <c:pt idx="24">
                  <c:v>12827000</c:v>
                </c:pt>
                <c:pt idx="25">
                  <c:v>14359000</c:v>
                </c:pt>
                <c:pt idx="26">
                  <c:v>16035000</c:v>
                </c:pt>
                <c:pt idx="27">
                  <c:v>18095000</c:v>
                </c:pt>
              </c:numCache>
            </c:numRef>
          </c:val>
          <c:extLst>
            <c:ext xmlns:c16="http://schemas.microsoft.com/office/drawing/2014/chart" uri="{C3380CC4-5D6E-409C-BE32-E72D297353CC}">
              <c16:uniqueId val="{00000004-59EA-41EF-AD7B-79A5DC2BC008}"/>
            </c:ext>
          </c:extLst>
        </c:ser>
        <c:dLbls>
          <c:showLegendKey val="0"/>
          <c:showVal val="0"/>
          <c:showCatName val="0"/>
          <c:showSerName val="0"/>
          <c:showPercent val="0"/>
          <c:showBubbleSize val="0"/>
        </c:dLbls>
        <c:gapWidth val="50"/>
        <c:overlap val="-27"/>
        <c:axId val="371337544"/>
        <c:axId val="371336232"/>
      </c:barChart>
      <c:catAx>
        <c:axId val="37133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1336232"/>
        <c:crosses val="autoZero"/>
        <c:auto val="1"/>
        <c:lblAlgn val="ctr"/>
        <c:lblOffset val="100"/>
        <c:noMultiLvlLbl val="0"/>
      </c:catAx>
      <c:valAx>
        <c:axId val="371336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1337544"/>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0" i="0" u="none" strike="noStrike" baseline="0"/>
                    <a:t>Millionen</a:t>
                  </a:r>
                  <a:endParaRPr lang="en-US"/>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1800" dirty="0"/>
              <a:t>Development of world GDP and stock of global assets</a:t>
            </a:r>
          </a:p>
        </c:rich>
      </c:tx>
      <c:overlay val="0"/>
      <c:spPr>
        <a:noFill/>
        <a:ln>
          <a:noFill/>
        </a:ln>
        <a:effectLst/>
      </c:spPr>
    </c:title>
    <c:autoTitleDeleted val="0"/>
    <c:plotArea>
      <c:layout>
        <c:manualLayout>
          <c:layoutTarget val="inner"/>
          <c:xMode val="edge"/>
          <c:yMode val="edge"/>
          <c:x val="9.6816658052486904E-2"/>
          <c:y val="8.2190567414431398E-2"/>
          <c:w val="0.88631323572743104"/>
          <c:h val="0.80298003675267304"/>
        </c:manualLayout>
      </c:layout>
      <c:barChart>
        <c:barDir val="col"/>
        <c:grouping val="clustered"/>
        <c:varyColors val="0"/>
        <c:ser>
          <c:idx val="0"/>
          <c:order val="0"/>
          <c:tx>
            <c:strRef>
              <c:f>'[Chart in Microsoft PowerPoint]Blad1'!$A$4</c:f>
              <c:strCache>
                <c:ptCount val="1"/>
                <c:pt idx="0">
                  <c:v>GDP</c:v>
                </c:pt>
              </c:strCache>
            </c:strRef>
          </c:tx>
          <c:spPr>
            <a:solidFill>
              <a:schemeClr val="accent1"/>
            </a:solidFill>
            <a:ln>
              <a:noFill/>
            </a:ln>
            <a:effectLst/>
          </c:spPr>
          <c:invertIfNegative val="0"/>
          <c:cat>
            <c:numRef>
              <c:f>'[Chart in Microsoft PowerPoint]Blad1'!$B$2:$J$2</c:f>
              <c:numCache>
                <c:formatCode>General</c:formatCode>
                <c:ptCount val="9"/>
                <c:pt idx="0">
                  <c:v>1980</c:v>
                </c:pt>
                <c:pt idx="1">
                  <c:v>1995</c:v>
                </c:pt>
                <c:pt idx="2">
                  <c:v>2000</c:v>
                </c:pt>
                <c:pt idx="3">
                  <c:v>2005</c:v>
                </c:pt>
                <c:pt idx="4">
                  <c:v>2008</c:v>
                </c:pt>
                <c:pt idx="5">
                  <c:v>2010</c:v>
                </c:pt>
                <c:pt idx="6">
                  <c:v>2011</c:v>
                </c:pt>
                <c:pt idx="7">
                  <c:v>2013</c:v>
                </c:pt>
                <c:pt idx="8">
                  <c:v>2014</c:v>
                </c:pt>
              </c:numCache>
            </c:numRef>
          </c:cat>
          <c:val>
            <c:numRef>
              <c:f>'[Chart in Microsoft PowerPoint]Blad1'!$B$4:$J$4</c:f>
              <c:numCache>
                <c:formatCode>General</c:formatCode>
                <c:ptCount val="9"/>
                <c:pt idx="0">
                  <c:v>10.1</c:v>
                </c:pt>
                <c:pt idx="1">
                  <c:v>29.4</c:v>
                </c:pt>
                <c:pt idx="2">
                  <c:v>31.7</c:v>
                </c:pt>
                <c:pt idx="3">
                  <c:v>56.670534605721002</c:v>
                </c:pt>
                <c:pt idx="4">
                  <c:v>62.817857388176947</c:v>
                </c:pt>
                <c:pt idx="5">
                  <c:v>64.402380115398529</c:v>
                </c:pt>
                <c:pt idx="6">
                  <c:v>66.323827230889165</c:v>
                </c:pt>
                <c:pt idx="7">
                  <c:v>69.655663326710751</c:v>
                </c:pt>
                <c:pt idx="8">
                  <c:v>71.500301623062128</c:v>
                </c:pt>
              </c:numCache>
            </c:numRef>
          </c:val>
          <c:extLst>
            <c:ext xmlns:c16="http://schemas.microsoft.com/office/drawing/2014/chart" uri="{C3380CC4-5D6E-409C-BE32-E72D297353CC}">
              <c16:uniqueId val="{00000000-55EC-435E-9F9C-16CDB928F6C6}"/>
            </c:ext>
          </c:extLst>
        </c:ser>
        <c:ser>
          <c:idx val="1"/>
          <c:order val="1"/>
          <c:tx>
            <c:strRef>
              <c:f>'[Chart in Microsoft PowerPoint]Blad1'!$A$5</c:f>
              <c:strCache>
                <c:ptCount val="1"/>
                <c:pt idx="0">
                  <c:v>Stock of Global Financial Assets</c:v>
                </c:pt>
              </c:strCache>
            </c:strRef>
          </c:tx>
          <c:spPr>
            <a:solidFill>
              <a:schemeClr val="accent2"/>
            </a:solidFill>
            <a:ln>
              <a:noFill/>
            </a:ln>
            <a:effectLst/>
          </c:spPr>
          <c:invertIfNegative val="0"/>
          <c:cat>
            <c:numRef>
              <c:f>'[Chart in Microsoft PowerPoint]Blad1'!$B$2:$J$2</c:f>
              <c:numCache>
                <c:formatCode>General</c:formatCode>
                <c:ptCount val="9"/>
                <c:pt idx="0">
                  <c:v>1980</c:v>
                </c:pt>
                <c:pt idx="1">
                  <c:v>1995</c:v>
                </c:pt>
                <c:pt idx="2">
                  <c:v>2000</c:v>
                </c:pt>
                <c:pt idx="3">
                  <c:v>2005</c:v>
                </c:pt>
                <c:pt idx="4">
                  <c:v>2008</c:v>
                </c:pt>
                <c:pt idx="5">
                  <c:v>2010</c:v>
                </c:pt>
                <c:pt idx="6">
                  <c:v>2011</c:v>
                </c:pt>
                <c:pt idx="7">
                  <c:v>2013</c:v>
                </c:pt>
                <c:pt idx="8">
                  <c:v>2014</c:v>
                </c:pt>
              </c:numCache>
            </c:numRef>
          </c:cat>
          <c:val>
            <c:numRef>
              <c:f>'[Chart in Microsoft PowerPoint]Blad1'!$B$5:$J$5</c:f>
              <c:numCache>
                <c:formatCode>General</c:formatCode>
                <c:ptCount val="9"/>
                <c:pt idx="0">
                  <c:v>12</c:v>
                </c:pt>
                <c:pt idx="1">
                  <c:v>64</c:v>
                </c:pt>
                <c:pt idx="2">
                  <c:v>90</c:v>
                </c:pt>
                <c:pt idx="3">
                  <c:v>178</c:v>
                </c:pt>
                <c:pt idx="4">
                  <c:v>222</c:v>
                </c:pt>
                <c:pt idx="5">
                  <c:v>261</c:v>
                </c:pt>
                <c:pt idx="6">
                  <c:v>262</c:v>
                </c:pt>
                <c:pt idx="7">
                  <c:v>285</c:v>
                </c:pt>
                <c:pt idx="8">
                  <c:v>294</c:v>
                </c:pt>
              </c:numCache>
            </c:numRef>
          </c:val>
          <c:extLst>
            <c:ext xmlns:c16="http://schemas.microsoft.com/office/drawing/2014/chart" uri="{C3380CC4-5D6E-409C-BE32-E72D297353CC}">
              <c16:uniqueId val="{00000001-55EC-435E-9F9C-16CDB928F6C6}"/>
            </c:ext>
          </c:extLst>
        </c:ser>
        <c:dLbls>
          <c:showLegendKey val="0"/>
          <c:showVal val="0"/>
          <c:showCatName val="0"/>
          <c:showSerName val="0"/>
          <c:showPercent val="0"/>
          <c:showBubbleSize val="0"/>
        </c:dLbls>
        <c:gapWidth val="219"/>
        <c:overlap val="-27"/>
        <c:axId val="111715328"/>
        <c:axId val="163632192"/>
      </c:barChart>
      <c:catAx>
        <c:axId val="11171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3632192"/>
        <c:crosses val="autoZero"/>
        <c:auto val="1"/>
        <c:lblAlgn val="ctr"/>
        <c:lblOffset val="100"/>
        <c:noMultiLvlLbl val="0"/>
      </c:catAx>
      <c:valAx>
        <c:axId val="16363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Trillion of dollars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1171532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1131999125109345E-2"/>
          <c:y val="3.5802323080705308E-2"/>
          <c:w val="0.71172867454068256"/>
          <c:h val="0.87876920086322796"/>
        </c:manualLayout>
      </c:layout>
      <c:lineChart>
        <c:grouping val="standard"/>
        <c:varyColors val="0"/>
        <c:ser>
          <c:idx val="0"/>
          <c:order val="0"/>
          <c:tx>
            <c:strRef>
              <c:f>Sheet1!$A$2</c:f>
              <c:strCache>
                <c:ptCount val="1"/>
                <c:pt idx="0">
                  <c:v>EU average</c:v>
                </c:pt>
              </c:strCache>
            </c:strRef>
          </c:tx>
          <c:spPr>
            <a:ln w="28575" cap="rnd">
              <a:solidFill>
                <a:schemeClr val="accent1">
                  <a:shade val="65000"/>
                </a:schemeClr>
              </a:solidFill>
              <a:round/>
            </a:ln>
            <a:effectLst/>
          </c:spPr>
          <c:marker>
            <c:symbol val="square"/>
            <c:size val="5"/>
            <c:spPr>
              <a:solidFill>
                <a:schemeClr val="accent1">
                  <a:shade val="65000"/>
                </a:schemeClr>
              </a:solidFill>
              <a:ln w="9525">
                <a:solidFill>
                  <a:schemeClr val="accent1">
                    <a:shade val="65000"/>
                  </a:schemeClr>
                </a:solidFill>
              </a:ln>
              <a:effectLst/>
            </c:spPr>
          </c:marker>
          <c:cat>
            <c:numRef>
              <c:f>Sheet1!$B$1:$P$1</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Sheet1!$B$2:$P$2</c:f>
              <c:numCache>
                <c:formatCode>General</c:formatCode>
                <c:ptCount val="15"/>
                <c:pt idx="0">
                  <c:v>27.95</c:v>
                </c:pt>
                <c:pt idx="1">
                  <c:v>26.69</c:v>
                </c:pt>
                <c:pt idx="2">
                  <c:v>25.15</c:v>
                </c:pt>
                <c:pt idx="3">
                  <c:v>24.83</c:v>
                </c:pt>
                <c:pt idx="4">
                  <c:v>23.97</c:v>
                </c:pt>
                <c:pt idx="5">
                  <c:v>23.17</c:v>
                </c:pt>
                <c:pt idx="6">
                  <c:v>23.11</c:v>
                </c:pt>
                <c:pt idx="7">
                  <c:v>22.93</c:v>
                </c:pt>
                <c:pt idx="8">
                  <c:v>22.7</c:v>
                </c:pt>
                <c:pt idx="9">
                  <c:v>22.51</c:v>
                </c:pt>
                <c:pt idx="10">
                  <c:v>22.75</c:v>
                </c:pt>
                <c:pt idx="11">
                  <c:v>22.39</c:v>
                </c:pt>
                <c:pt idx="12">
                  <c:v>22.2</c:v>
                </c:pt>
                <c:pt idx="13">
                  <c:v>22.09</c:v>
                </c:pt>
                <c:pt idx="14">
                  <c:v>21.51</c:v>
                </c:pt>
              </c:numCache>
            </c:numRef>
          </c:val>
          <c:smooth val="0"/>
          <c:extLst>
            <c:ext xmlns:c16="http://schemas.microsoft.com/office/drawing/2014/chart" uri="{C3380CC4-5D6E-409C-BE32-E72D297353CC}">
              <c16:uniqueId val="{00000000-4CF4-4110-96A2-9379BB15DC25}"/>
            </c:ext>
          </c:extLst>
        </c:ser>
        <c:ser>
          <c:idx val="1"/>
          <c:order val="1"/>
          <c:tx>
            <c:strRef>
              <c:f>Sheet1!$A$3</c:f>
              <c:strCache>
                <c:ptCount val="1"/>
                <c:pt idx="0">
                  <c:v>Global average</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cat>
            <c:numRef>
              <c:f>Sheet1!$B$1:$P$1</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Sheet1!$B$3:$P$3</c:f>
              <c:numCache>
                <c:formatCode>General</c:formatCode>
                <c:ptCount val="15"/>
                <c:pt idx="0">
                  <c:v>29.42</c:v>
                </c:pt>
                <c:pt idx="1">
                  <c:v>28.92</c:v>
                </c:pt>
                <c:pt idx="2">
                  <c:v>27.95</c:v>
                </c:pt>
                <c:pt idx="3">
                  <c:v>27.5</c:v>
                </c:pt>
                <c:pt idx="4">
                  <c:v>26.95</c:v>
                </c:pt>
                <c:pt idx="5">
                  <c:v>26.1</c:v>
                </c:pt>
                <c:pt idx="6">
                  <c:v>25.38</c:v>
                </c:pt>
                <c:pt idx="7">
                  <c:v>24.69</c:v>
                </c:pt>
                <c:pt idx="8">
                  <c:v>24.5</c:v>
                </c:pt>
                <c:pt idx="9">
                  <c:v>24.4</c:v>
                </c:pt>
                <c:pt idx="10">
                  <c:v>24.09</c:v>
                </c:pt>
                <c:pt idx="11">
                  <c:v>23.88</c:v>
                </c:pt>
                <c:pt idx="12">
                  <c:v>23.52</c:v>
                </c:pt>
                <c:pt idx="13">
                  <c:v>23.47</c:v>
                </c:pt>
                <c:pt idx="14">
                  <c:v>24.25</c:v>
                </c:pt>
              </c:numCache>
            </c:numRef>
          </c:val>
          <c:smooth val="0"/>
          <c:extLst>
            <c:ext xmlns:c16="http://schemas.microsoft.com/office/drawing/2014/chart" uri="{C3380CC4-5D6E-409C-BE32-E72D297353CC}">
              <c16:uniqueId val="{00000001-4CF4-4110-96A2-9379BB15DC25}"/>
            </c:ext>
          </c:extLst>
        </c:ser>
        <c:ser>
          <c:idx val="2"/>
          <c:order val="2"/>
          <c:tx>
            <c:strRef>
              <c:f>Sheet1!$A$4</c:f>
              <c:strCache>
                <c:ptCount val="1"/>
                <c:pt idx="0">
                  <c:v>OECD average</c:v>
                </c:pt>
              </c:strCache>
            </c:strRef>
          </c:tx>
          <c:spPr>
            <a:ln w="28575"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cat>
            <c:numRef>
              <c:f>Sheet1!$B$1:$P$1</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Sheet1!$B$4:$P$4</c:f>
              <c:numCache>
                <c:formatCode>General</c:formatCode>
                <c:ptCount val="15"/>
                <c:pt idx="0">
                  <c:v>30.08</c:v>
                </c:pt>
                <c:pt idx="1">
                  <c:v>29.28</c:v>
                </c:pt>
                <c:pt idx="2">
                  <c:v>28.37</c:v>
                </c:pt>
                <c:pt idx="3">
                  <c:v>27.67</c:v>
                </c:pt>
                <c:pt idx="4">
                  <c:v>27</c:v>
                </c:pt>
                <c:pt idx="5">
                  <c:v>25.99</c:v>
                </c:pt>
                <c:pt idx="6">
                  <c:v>25.64</c:v>
                </c:pt>
                <c:pt idx="7">
                  <c:v>25.7</c:v>
                </c:pt>
                <c:pt idx="8">
                  <c:v>25.4</c:v>
                </c:pt>
                <c:pt idx="9">
                  <c:v>25.15</c:v>
                </c:pt>
                <c:pt idx="10">
                  <c:v>25.32</c:v>
                </c:pt>
                <c:pt idx="11">
                  <c:v>24.98</c:v>
                </c:pt>
                <c:pt idx="12">
                  <c:v>24.84</c:v>
                </c:pt>
                <c:pt idx="13">
                  <c:v>24.81</c:v>
                </c:pt>
                <c:pt idx="14">
                  <c:v>24.07</c:v>
                </c:pt>
              </c:numCache>
            </c:numRef>
          </c:val>
          <c:smooth val="0"/>
          <c:extLst>
            <c:ext xmlns:c16="http://schemas.microsoft.com/office/drawing/2014/chart" uri="{C3380CC4-5D6E-409C-BE32-E72D297353CC}">
              <c16:uniqueId val="{00000002-4CF4-4110-96A2-9379BB15DC25}"/>
            </c:ext>
          </c:extLst>
        </c:ser>
        <c:dLbls>
          <c:showLegendKey val="0"/>
          <c:showVal val="0"/>
          <c:showCatName val="0"/>
          <c:showSerName val="0"/>
          <c:showPercent val="0"/>
          <c:showBubbleSize val="0"/>
        </c:dLbls>
        <c:marker val="1"/>
        <c:smooth val="0"/>
        <c:axId val="385722616"/>
        <c:axId val="385722288"/>
      </c:lineChart>
      <c:catAx>
        <c:axId val="38572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5722288"/>
        <c:crosses val="autoZero"/>
        <c:auto val="1"/>
        <c:lblAlgn val="ctr"/>
        <c:lblOffset val="100"/>
        <c:noMultiLvlLbl val="0"/>
      </c:catAx>
      <c:valAx>
        <c:axId val="385722288"/>
        <c:scaling>
          <c:orientation val="minMax"/>
          <c:max val="32"/>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400" b="1" i="0" u="none" strike="noStrike" baseline="0" dirty="0">
                    <a:effectLst/>
                  </a:rPr>
                  <a:t>Körperschaftssteuern %</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5722616"/>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2400" b="1" baseline="0" dirty="0">
                <a:solidFill>
                  <a:srgbClr val="4996D1"/>
                </a:solidFill>
                <a:latin typeface="Calibri" panose="020F0502020204030204" pitchFamily="34" charset="0"/>
                <a:cs typeface="Calibri" panose="020F0502020204030204" pitchFamily="34" charset="0"/>
              </a:rPr>
              <a:t>2. </a:t>
            </a:r>
            <a:r>
              <a:rPr lang="en-US" sz="2400" b="1" baseline="0" dirty="0" err="1">
                <a:solidFill>
                  <a:srgbClr val="4996D1"/>
                </a:solidFill>
                <a:latin typeface="Calibri" panose="020F0502020204030204" pitchFamily="34" charset="0"/>
                <a:cs typeface="Calibri" panose="020F0502020204030204" pitchFamily="34" charset="0"/>
              </a:rPr>
              <a:t>Armutsgefährdete</a:t>
            </a:r>
            <a:r>
              <a:rPr lang="en-US" sz="2400" b="1" baseline="0" dirty="0">
                <a:solidFill>
                  <a:srgbClr val="4996D1"/>
                </a:solidFill>
                <a:latin typeface="Calibri" panose="020F0502020204030204" pitchFamily="34" charset="0"/>
                <a:cs typeface="Calibri" panose="020F0502020204030204" pitchFamily="34" charset="0"/>
              </a:rPr>
              <a:t> </a:t>
            </a:r>
            <a:r>
              <a:rPr lang="en-US" sz="2400" b="1" baseline="0" dirty="0" err="1">
                <a:solidFill>
                  <a:srgbClr val="4996D1"/>
                </a:solidFill>
                <a:latin typeface="Calibri" panose="020F0502020204030204" pitchFamily="34" charset="0"/>
                <a:cs typeface="Calibri" panose="020F0502020204030204" pitchFamily="34" charset="0"/>
              </a:rPr>
              <a:t>oder</a:t>
            </a:r>
            <a:r>
              <a:rPr lang="en-US" sz="2400" b="1" baseline="0" dirty="0">
                <a:solidFill>
                  <a:srgbClr val="4996D1"/>
                </a:solidFill>
                <a:latin typeface="Calibri" panose="020F0502020204030204" pitchFamily="34" charset="0"/>
                <a:cs typeface="Calibri" panose="020F0502020204030204" pitchFamily="34" charset="0"/>
              </a:rPr>
              <a:t> </a:t>
            </a:r>
            <a:r>
              <a:rPr lang="en-US" sz="2400" b="1" baseline="0" dirty="0" err="1">
                <a:solidFill>
                  <a:srgbClr val="4996D1"/>
                </a:solidFill>
                <a:latin typeface="Calibri" panose="020F0502020204030204" pitchFamily="34" charset="0"/>
                <a:cs typeface="Calibri" panose="020F0502020204030204" pitchFamily="34" charset="0"/>
              </a:rPr>
              <a:t>sozial</a:t>
            </a:r>
            <a:r>
              <a:rPr lang="en-US" sz="2400" b="1" baseline="0" dirty="0">
                <a:solidFill>
                  <a:srgbClr val="4996D1"/>
                </a:solidFill>
                <a:latin typeface="Calibri" panose="020F0502020204030204" pitchFamily="34" charset="0"/>
                <a:cs typeface="Calibri" panose="020F0502020204030204" pitchFamily="34" charset="0"/>
              </a:rPr>
              <a:t> </a:t>
            </a:r>
            <a:r>
              <a:rPr lang="en-US" sz="2400" b="1" baseline="0" dirty="0" err="1">
                <a:solidFill>
                  <a:srgbClr val="4996D1"/>
                </a:solidFill>
                <a:latin typeface="Calibri" panose="020F0502020204030204" pitchFamily="34" charset="0"/>
                <a:cs typeface="Calibri" panose="020F0502020204030204" pitchFamily="34" charset="0"/>
              </a:rPr>
              <a:t>ausgegrenzte</a:t>
            </a:r>
            <a:r>
              <a:rPr lang="en-US" sz="2400" b="1" baseline="0" dirty="0">
                <a:solidFill>
                  <a:srgbClr val="4996D1"/>
                </a:solidFill>
                <a:latin typeface="Calibri" panose="020F0502020204030204" pitchFamily="34" charset="0"/>
                <a:cs typeface="Calibri" panose="020F0502020204030204" pitchFamily="34" charset="0"/>
              </a:rPr>
              <a:t> </a:t>
            </a:r>
            <a:r>
              <a:rPr lang="en-US" sz="2400" b="1" baseline="0" dirty="0" err="1">
                <a:solidFill>
                  <a:srgbClr val="4996D1"/>
                </a:solidFill>
                <a:latin typeface="Calibri" panose="020F0502020204030204" pitchFamily="34" charset="0"/>
                <a:cs typeface="Calibri" panose="020F0502020204030204" pitchFamily="34" charset="0"/>
              </a:rPr>
              <a:t>Personen</a:t>
            </a:r>
            <a:r>
              <a:rPr lang="en-US" sz="2400" b="1" baseline="0" dirty="0">
                <a:solidFill>
                  <a:srgbClr val="4996D1"/>
                </a:solidFill>
                <a:latin typeface="Calibri" panose="020F0502020204030204" pitchFamily="34" charset="0"/>
                <a:cs typeface="Calibri" panose="020F0502020204030204" pitchFamily="34" charset="0"/>
              </a:rPr>
              <a:t> </a:t>
            </a:r>
          </a:p>
          <a:p>
            <a:pPr algn="l">
              <a:defRPr/>
            </a:pPr>
            <a:r>
              <a:rPr lang="en-US" sz="2400" b="1" baseline="0" dirty="0">
                <a:solidFill>
                  <a:srgbClr val="4996D1"/>
                </a:solidFill>
                <a:latin typeface="Calibri" panose="020F0502020204030204" pitchFamily="34" charset="0"/>
                <a:cs typeface="Calibri" panose="020F0502020204030204" pitchFamily="34" charset="0"/>
              </a:rPr>
              <a:t>in % der </a:t>
            </a:r>
            <a:r>
              <a:rPr lang="en-US" sz="2400" b="1" baseline="0" dirty="0" err="1">
                <a:solidFill>
                  <a:srgbClr val="4996D1"/>
                </a:solidFill>
                <a:latin typeface="Calibri" panose="020F0502020204030204" pitchFamily="34" charset="0"/>
                <a:cs typeface="Calibri" panose="020F0502020204030204" pitchFamily="34" charset="0"/>
              </a:rPr>
              <a:t>Gesamtbevölkerung</a:t>
            </a:r>
            <a:r>
              <a:rPr lang="en-US" sz="2400" b="1" baseline="0" dirty="0">
                <a:solidFill>
                  <a:srgbClr val="4996D1"/>
                </a:solidFill>
                <a:latin typeface="Calibri" panose="020F0502020204030204" pitchFamily="34" charset="0"/>
                <a:cs typeface="Calibri" panose="020F0502020204030204" pitchFamily="34" charset="0"/>
              </a:rPr>
              <a:t> </a:t>
            </a:r>
            <a:r>
              <a:rPr lang="en-US" sz="2400" b="1" dirty="0">
                <a:solidFill>
                  <a:srgbClr val="4996D1"/>
                </a:solidFill>
                <a:latin typeface="Calibri" panose="020F0502020204030204" pitchFamily="34" charset="0"/>
                <a:cs typeface="Calibri" panose="020F0502020204030204" pitchFamily="34" charset="0"/>
              </a:rPr>
              <a:t>2016 </a:t>
            </a:r>
          </a:p>
          <a:p>
            <a:pPr algn="l">
              <a:defRPr/>
            </a:pPr>
            <a:endParaRPr lang="en-US" sz="2000" b="1" dirty="0">
              <a:solidFill>
                <a:srgbClr val="4996D1"/>
              </a:solidFill>
              <a:latin typeface="Calibri" panose="020F0502020204030204" pitchFamily="34" charset="0"/>
              <a:cs typeface="Calibri" panose="020F0502020204030204" pitchFamily="34" charset="0"/>
            </a:endParaRPr>
          </a:p>
        </c:rich>
      </c:tx>
      <c:layout>
        <c:manualLayout>
          <c:xMode val="edge"/>
          <c:yMode val="edge"/>
          <c:x val="0.10760761154855643"/>
          <c:y val="9.7982940167141916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177384076990373E-2"/>
          <c:y val="0.17193556425829229"/>
          <c:w val="0.92454483814523181"/>
          <c:h val="0.65826925866261776"/>
        </c:manualLayout>
      </c:layout>
      <c:barChart>
        <c:barDir val="col"/>
        <c:grouping val="clustered"/>
        <c:varyColors val="0"/>
        <c:ser>
          <c:idx val="0"/>
          <c:order val="0"/>
          <c:tx>
            <c:strRef>
              <c:f>'[Eurostat_Table_t2020_50FlagDesc_1f47c731-3f09-4155-8d13-ae85e4eab3c0.xls]Sheet0'!$B$1</c:f>
              <c:strCache>
                <c:ptCount val="1"/>
                <c:pt idx="0">
                  <c:v>2016</c:v>
                </c:pt>
              </c:strCache>
            </c:strRef>
          </c:tx>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77C6-4E61-94DA-E8F4AEAD0C2D}"/>
              </c:ext>
            </c:extLst>
          </c:dPt>
          <c:dPt>
            <c:idx val="9"/>
            <c:invertIfNegative val="0"/>
            <c:bubble3D val="0"/>
            <c:spPr>
              <a:solidFill>
                <a:srgbClr val="FF0000"/>
              </a:solidFill>
              <a:ln>
                <a:noFill/>
              </a:ln>
              <a:effectLst/>
            </c:spPr>
            <c:extLst>
              <c:ext xmlns:c16="http://schemas.microsoft.com/office/drawing/2014/chart" uri="{C3380CC4-5D6E-409C-BE32-E72D297353CC}">
                <c16:uniqueId val="{00000003-77C6-4E61-94DA-E8F4AEAD0C2D}"/>
              </c:ext>
            </c:extLst>
          </c:dPt>
          <c:dPt>
            <c:idx val="15"/>
            <c:invertIfNegative val="0"/>
            <c:bubble3D val="0"/>
            <c:spPr>
              <a:solidFill>
                <a:srgbClr val="FF0000"/>
              </a:solidFill>
              <a:ln>
                <a:noFill/>
              </a:ln>
              <a:effectLst/>
            </c:spPr>
            <c:extLst>
              <c:ext xmlns:c16="http://schemas.microsoft.com/office/drawing/2014/chart" uri="{C3380CC4-5D6E-409C-BE32-E72D297353CC}">
                <c16:uniqueId val="{00000005-77C6-4E61-94DA-E8F4AEAD0C2D}"/>
              </c:ext>
            </c:extLst>
          </c:dPt>
          <c:cat>
            <c:strRef>
              <c:f>'[Eurostat_Table_t2020_50FlagDesc_1f47c731-3f09-4155-8d13-ae85e4eab3c0.xls]Sheet0'!$A$2:$A$30</c:f>
              <c:strCache>
                <c:ptCount val="29"/>
                <c:pt idx="0">
                  <c:v>Czech Republic</c:v>
                </c:pt>
                <c:pt idx="1">
                  <c:v>Finland</c:v>
                </c:pt>
                <c:pt idx="2">
                  <c:v>Denmark</c:v>
                </c:pt>
                <c:pt idx="3">
                  <c:v>Netherlands</c:v>
                </c:pt>
                <c:pt idx="4">
                  <c:v>Austria</c:v>
                </c:pt>
                <c:pt idx="5">
                  <c:v>Slovakia</c:v>
                </c:pt>
                <c:pt idx="6">
                  <c:v>France</c:v>
                </c:pt>
                <c:pt idx="7">
                  <c:v>Sweden</c:v>
                </c:pt>
                <c:pt idx="8">
                  <c:v>Slovenia</c:v>
                </c:pt>
                <c:pt idx="9">
                  <c:v>Germany</c:v>
                </c:pt>
                <c:pt idx="10">
                  <c:v>Luxembourg</c:v>
                </c:pt>
                <c:pt idx="11">
                  <c:v>Malta</c:v>
                </c:pt>
                <c:pt idx="12">
                  <c:v>Belgium</c:v>
                </c:pt>
                <c:pt idx="13">
                  <c:v>Poland</c:v>
                </c:pt>
                <c:pt idx="14">
                  <c:v>United Kingdom</c:v>
                </c:pt>
                <c:pt idx="15">
                  <c:v>EU28</c:v>
                </c:pt>
                <c:pt idx="16">
                  <c:v>Estonia</c:v>
                </c:pt>
                <c:pt idx="17">
                  <c:v>Portugal</c:v>
                </c:pt>
                <c:pt idx="18">
                  <c:v>Ireland (2015)</c:v>
                </c:pt>
                <c:pt idx="19">
                  <c:v>Hungary</c:v>
                </c:pt>
                <c:pt idx="20">
                  <c:v>Cyprus</c:v>
                </c:pt>
                <c:pt idx="21">
                  <c:v>Croatia</c:v>
                </c:pt>
                <c:pt idx="22">
                  <c:v>Spain</c:v>
                </c:pt>
                <c:pt idx="23">
                  <c:v>Latvia</c:v>
                </c:pt>
                <c:pt idx="24">
                  <c:v>Italy</c:v>
                </c:pt>
                <c:pt idx="25">
                  <c:v>Lithuania</c:v>
                </c:pt>
                <c:pt idx="26">
                  <c:v>Greece</c:v>
                </c:pt>
                <c:pt idx="27">
                  <c:v>Romania</c:v>
                </c:pt>
                <c:pt idx="28">
                  <c:v>Bulgaria</c:v>
                </c:pt>
              </c:strCache>
            </c:strRef>
          </c:cat>
          <c:val>
            <c:numRef>
              <c:f>'[Eurostat_Table_t2020_50FlagDesc_1f47c731-3f09-4155-8d13-ae85e4eab3c0.xls]Sheet0'!$B$2:$B$30</c:f>
              <c:numCache>
                <c:formatCode>General</c:formatCode>
                <c:ptCount val="29"/>
                <c:pt idx="0">
                  <c:v>13.3</c:v>
                </c:pt>
                <c:pt idx="1">
                  <c:v>16.600000000000001</c:v>
                </c:pt>
                <c:pt idx="2">
                  <c:v>16.7</c:v>
                </c:pt>
                <c:pt idx="3">
                  <c:v>16.7</c:v>
                </c:pt>
                <c:pt idx="4">
                  <c:v>18</c:v>
                </c:pt>
                <c:pt idx="5">
                  <c:v>18.100000000000001</c:v>
                </c:pt>
                <c:pt idx="6">
                  <c:v>18.2</c:v>
                </c:pt>
                <c:pt idx="7">
                  <c:v>18.3</c:v>
                </c:pt>
                <c:pt idx="8">
                  <c:v>18.399999999999999</c:v>
                </c:pt>
                <c:pt idx="9">
                  <c:v>19.7</c:v>
                </c:pt>
                <c:pt idx="10">
                  <c:v>19.7</c:v>
                </c:pt>
                <c:pt idx="11">
                  <c:v>20.100000000000001</c:v>
                </c:pt>
                <c:pt idx="12">
                  <c:v>20.7</c:v>
                </c:pt>
                <c:pt idx="13">
                  <c:v>21.9</c:v>
                </c:pt>
                <c:pt idx="14">
                  <c:v>22.2</c:v>
                </c:pt>
                <c:pt idx="15">
                  <c:v>23.5</c:v>
                </c:pt>
                <c:pt idx="16">
                  <c:v>24.4</c:v>
                </c:pt>
                <c:pt idx="17">
                  <c:v>25.1</c:v>
                </c:pt>
                <c:pt idx="18">
                  <c:v>26</c:v>
                </c:pt>
                <c:pt idx="19">
                  <c:v>26.3</c:v>
                </c:pt>
                <c:pt idx="20">
                  <c:v>27.7</c:v>
                </c:pt>
                <c:pt idx="21">
                  <c:v>27.9</c:v>
                </c:pt>
                <c:pt idx="22">
                  <c:v>27.9</c:v>
                </c:pt>
                <c:pt idx="23">
                  <c:v>28.5</c:v>
                </c:pt>
                <c:pt idx="24">
                  <c:v>29.9</c:v>
                </c:pt>
                <c:pt idx="25">
                  <c:v>30.1</c:v>
                </c:pt>
                <c:pt idx="26">
                  <c:v>35.6</c:v>
                </c:pt>
                <c:pt idx="27">
                  <c:v>38.799999999999997</c:v>
                </c:pt>
                <c:pt idx="28">
                  <c:v>40.4</c:v>
                </c:pt>
              </c:numCache>
            </c:numRef>
          </c:val>
          <c:extLst>
            <c:ext xmlns:c16="http://schemas.microsoft.com/office/drawing/2014/chart" uri="{C3380CC4-5D6E-409C-BE32-E72D297353CC}">
              <c16:uniqueId val="{00000006-77C6-4E61-94DA-E8F4AEAD0C2D}"/>
            </c:ext>
          </c:extLst>
        </c:ser>
        <c:dLbls>
          <c:showLegendKey val="0"/>
          <c:showVal val="0"/>
          <c:showCatName val="0"/>
          <c:showSerName val="0"/>
          <c:showPercent val="0"/>
          <c:showBubbleSize val="0"/>
        </c:dLbls>
        <c:gapWidth val="50"/>
        <c:overlap val="-27"/>
        <c:axId val="361348464"/>
        <c:axId val="371333608"/>
      </c:barChart>
      <c:catAx>
        <c:axId val="36134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1333608"/>
        <c:crosses val="autoZero"/>
        <c:auto val="1"/>
        <c:lblAlgn val="ctr"/>
        <c:lblOffset val="100"/>
        <c:noMultiLvlLbl val="0"/>
      </c:catAx>
      <c:valAx>
        <c:axId val="371333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348464"/>
        <c:crosses val="autoZero"/>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rgbClr val="4996D1"/>
                </a:solidFill>
              </a:rPr>
              <a:t>2. Die </a:t>
            </a:r>
            <a:r>
              <a:rPr lang="en-US" sz="2400" b="1" dirty="0" err="1">
                <a:solidFill>
                  <a:srgbClr val="4996D1"/>
                </a:solidFill>
              </a:rPr>
              <a:t>Entwicklung</a:t>
            </a:r>
            <a:r>
              <a:rPr lang="en-US" sz="2400" b="1" baseline="0" dirty="0">
                <a:solidFill>
                  <a:srgbClr val="4996D1"/>
                </a:solidFill>
              </a:rPr>
              <a:t> der 3 </a:t>
            </a:r>
            <a:r>
              <a:rPr lang="en-US" sz="2400" b="1" dirty="0">
                <a:solidFill>
                  <a:srgbClr val="4996D1"/>
                </a:solidFill>
              </a:rPr>
              <a:t>EU </a:t>
            </a:r>
            <a:r>
              <a:rPr lang="en-US" sz="2400" b="1" dirty="0" err="1">
                <a:solidFill>
                  <a:srgbClr val="4996D1"/>
                </a:solidFill>
              </a:rPr>
              <a:t>Kernindikatoren</a:t>
            </a:r>
            <a:r>
              <a:rPr lang="en-US" sz="2400" b="1" baseline="0" dirty="0">
                <a:solidFill>
                  <a:srgbClr val="4996D1"/>
                </a:solidFill>
              </a:rPr>
              <a:t> </a:t>
            </a:r>
            <a:r>
              <a:rPr lang="en-US" sz="2400" b="1" baseline="0" dirty="0" err="1">
                <a:solidFill>
                  <a:srgbClr val="4996D1"/>
                </a:solidFill>
              </a:rPr>
              <a:t>f</a:t>
            </a:r>
            <a:r>
              <a:rPr lang="en-US" sz="2400" b="1" baseline="0" dirty="0" err="1">
                <a:solidFill>
                  <a:srgbClr val="4996D1"/>
                </a:solidFill>
                <a:latin typeface="Calibri" panose="020F0502020204030204" pitchFamily="34" charset="0"/>
                <a:cs typeface="Calibri" panose="020F0502020204030204" pitchFamily="34" charset="0"/>
              </a:rPr>
              <a:t>ů</a:t>
            </a:r>
            <a:r>
              <a:rPr lang="en-US" sz="2400" b="1" baseline="0" dirty="0" err="1">
                <a:solidFill>
                  <a:srgbClr val="4996D1"/>
                </a:solidFill>
              </a:rPr>
              <a:t>r</a:t>
            </a:r>
            <a:r>
              <a:rPr lang="en-US" sz="2400" b="1" baseline="0" dirty="0">
                <a:solidFill>
                  <a:srgbClr val="4996D1"/>
                </a:solidFill>
              </a:rPr>
              <a:t> </a:t>
            </a:r>
            <a:r>
              <a:rPr lang="en-US" sz="2400" b="1" dirty="0" err="1">
                <a:solidFill>
                  <a:srgbClr val="4996D1"/>
                </a:solidFill>
              </a:rPr>
              <a:t>Armut</a:t>
            </a:r>
            <a:r>
              <a:rPr lang="en-US" sz="2400" b="1" dirty="0">
                <a:solidFill>
                  <a:srgbClr val="4996D1"/>
                </a:solidFill>
              </a:rPr>
              <a:t> 2010-2016</a:t>
            </a:r>
          </a:p>
        </c:rich>
      </c:tx>
      <c:layout>
        <c:manualLayout>
          <c:xMode val="edge"/>
          <c:yMode val="edge"/>
          <c:x val="9.1874453193350834E-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395888013998268E-2"/>
          <c:y val="0.12973067506121022"/>
          <c:w val="0.71848283027121607"/>
          <c:h val="0.78912812970781587"/>
        </c:manualLayout>
      </c:layout>
      <c:lineChart>
        <c:grouping val="standard"/>
        <c:varyColors val="0"/>
        <c:ser>
          <c:idx val="0"/>
          <c:order val="0"/>
          <c:tx>
            <c:strRef>
              <c:f>Sheet1!$A$7</c:f>
              <c:strCache>
                <c:ptCount val="1"/>
                <c:pt idx="0">
                  <c:v>Armutsrisiko – Einkommen unter Armutsschwelle</c:v>
                </c:pt>
              </c:strCache>
            </c:strRef>
          </c:tx>
          <c:spPr>
            <a:ln w="28575" cap="rnd">
              <a:solidFill>
                <a:srgbClr val="FF0000"/>
              </a:solidFill>
              <a:round/>
            </a:ln>
            <a:effectLst/>
          </c:spPr>
          <c:marker>
            <c:symbol val="triangle"/>
            <c:size val="7"/>
            <c:spPr>
              <a:solidFill>
                <a:schemeClr val="accent1"/>
              </a:solidFill>
              <a:ln w="9525">
                <a:solidFill>
                  <a:srgbClr val="FF0000"/>
                </a:solidFill>
              </a:ln>
              <a:effectLst/>
            </c:spPr>
          </c:marker>
          <c:cat>
            <c:numRef>
              <c:f>Sheet1!$B$6:$H$6</c:f>
              <c:numCache>
                <c:formatCode>General</c:formatCode>
                <c:ptCount val="7"/>
                <c:pt idx="0">
                  <c:v>2010</c:v>
                </c:pt>
                <c:pt idx="1">
                  <c:v>2011</c:v>
                </c:pt>
                <c:pt idx="2">
                  <c:v>2012</c:v>
                </c:pt>
                <c:pt idx="3">
                  <c:v>2013</c:v>
                </c:pt>
                <c:pt idx="4">
                  <c:v>2014</c:v>
                </c:pt>
                <c:pt idx="5">
                  <c:v>2015</c:v>
                </c:pt>
                <c:pt idx="6">
                  <c:v>2016</c:v>
                </c:pt>
              </c:numCache>
            </c:numRef>
          </c:cat>
          <c:val>
            <c:numRef>
              <c:f>Sheet1!$B$7:$H$7</c:f>
              <c:numCache>
                <c:formatCode>0%</c:formatCode>
                <c:ptCount val="7"/>
                <c:pt idx="0">
                  <c:v>0.16500000000000001</c:v>
                </c:pt>
                <c:pt idx="1">
                  <c:v>0.16800000000000001</c:v>
                </c:pt>
                <c:pt idx="2">
                  <c:v>0.16800000000000001</c:v>
                </c:pt>
                <c:pt idx="3">
                  <c:v>0.16699999999999998</c:v>
                </c:pt>
                <c:pt idx="4">
                  <c:v>0.17199999999999999</c:v>
                </c:pt>
                <c:pt idx="5">
                  <c:v>0.17300000000000001</c:v>
                </c:pt>
                <c:pt idx="6">
                  <c:v>0.17300000000000001</c:v>
                </c:pt>
              </c:numCache>
            </c:numRef>
          </c:val>
          <c:smooth val="0"/>
          <c:extLst>
            <c:ext xmlns:c16="http://schemas.microsoft.com/office/drawing/2014/chart" uri="{C3380CC4-5D6E-409C-BE32-E72D297353CC}">
              <c16:uniqueId val="{00000000-58EF-4BCA-9531-45A09875C8E7}"/>
            </c:ext>
          </c:extLst>
        </c:ser>
        <c:ser>
          <c:idx val="1"/>
          <c:order val="1"/>
          <c:tx>
            <c:strRef>
              <c:f>Sheet1!$A$8</c:f>
              <c:strCache>
                <c:ptCount val="1"/>
                <c:pt idx="0">
                  <c:v>Sehr niedrige Erwerbsbeteiligung</c:v>
                </c:pt>
              </c:strCache>
            </c:strRef>
          </c:tx>
          <c:spPr>
            <a:ln w="28575" cap="rnd">
              <a:solidFill>
                <a:schemeClr val="accent3"/>
              </a:solidFill>
              <a:round/>
            </a:ln>
            <a:effectLst/>
          </c:spPr>
          <c:marker>
            <c:symbol val="diamond"/>
            <c:size val="7"/>
            <c:spPr>
              <a:solidFill>
                <a:schemeClr val="accent3"/>
              </a:solidFill>
              <a:ln w="9525">
                <a:solidFill>
                  <a:schemeClr val="accent3"/>
                </a:solidFill>
              </a:ln>
              <a:effectLst/>
            </c:spPr>
          </c:marker>
          <c:cat>
            <c:numRef>
              <c:f>Sheet1!$B$6:$H$6</c:f>
              <c:numCache>
                <c:formatCode>General</c:formatCode>
                <c:ptCount val="7"/>
                <c:pt idx="0">
                  <c:v>2010</c:v>
                </c:pt>
                <c:pt idx="1">
                  <c:v>2011</c:v>
                </c:pt>
                <c:pt idx="2">
                  <c:v>2012</c:v>
                </c:pt>
                <c:pt idx="3">
                  <c:v>2013</c:v>
                </c:pt>
                <c:pt idx="4">
                  <c:v>2014</c:v>
                </c:pt>
                <c:pt idx="5">
                  <c:v>2015</c:v>
                </c:pt>
                <c:pt idx="6">
                  <c:v>2016</c:v>
                </c:pt>
              </c:numCache>
            </c:numRef>
          </c:cat>
          <c:val>
            <c:numRef>
              <c:f>Sheet1!$B$8:$H$8</c:f>
              <c:numCache>
                <c:formatCode>0%</c:formatCode>
                <c:ptCount val="7"/>
                <c:pt idx="0">
                  <c:v>8.4000000000000005E-2</c:v>
                </c:pt>
                <c:pt idx="1">
                  <c:v>8.8000000000000009E-2</c:v>
                </c:pt>
                <c:pt idx="2">
                  <c:v>9.9000000000000005E-2</c:v>
                </c:pt>
                <c:pt idx="3">
                  <c:v>9.6000000000000002E-2</c:v>
                </c:pt>
                <c:pt idx="4">
                  <c:v>8.900000000000001E-2</c:v>
                </c:pt>
                <c:pt idx="5">
                  <c:v>8.1000000000000003E-2</c:v>
                </c:pt>
                <c:pt idx="6">
                  <c:v>7.4999999999999997E-2</c:v>
                </c:pt>
              </c:numCache>
            </c:numRef>
          </c:val>
          <c:smooth val="0"/>
          <c:extLst>
            <c:ext xmlns:c16="http://schemas.microsoft.com/office/drawing/2014/chart" uri="{C3380CC4-5D6E-409C-BE32-E72D297353CC}">
              <c16:uniqueId val="{00000001-58EF-4BCA-9531-45A09875C8E7}"/>
            </c:ext>
          </c:extLst>
        </c:ser>
        <c:ser>
          <c:idx val="2"/>
          <c:order val="2"/>
          <c:tx>
            <c:strRef>
              <c:f>Sheet1!$A$9</c:f>
              <c:strCache>
                <c:ptCount val="1"/>
                <c:pt idx="0">
                  <c:v>Materielle Deprivation</c:v>
                </c:pt>
              </c:strCache>
            </c:strRef>
          </c:tx>
          <c:spPr>
            <a:ln w="28575" cap="rnd">
              <a:solidFill>
                <a:schemeClr val="accent5"/>
              </a:solidFill>
              <a:round/>
            </a:ln>
            <a:effectLst/>
          </c:spPr>
          <c:marker>
            <c:symbol val="square"/>
            <c:size val="7"/>
            <c:spPr>
              <a:solidFill>
                <a:schemeClr val="accent5"/>
              </a:solidFill>
              <a:ln w="9525">
                <a:solidFill>
                  <a:schemeClr val="accent5"/>
                </a:solidFill>
              </a:ln>
              <a:effectLst/>
            </c:spPr>
          </c:marker>
          <c:cat>
            <c:numRef>
              <c:f>Sheet1!$B$6:$H$6</c:f>
              <c:numCache>
                <c:formatCode>General</c:formatCode>
                <c:ptCount val="7"/>
                <c:pt idx="0">
                  <c:v>2010</c:v>
                </c:pt>
                <c:pt idx="1">
                  <c:v>2011</c:v>
                </c:pt>
                <c:pt idx="2">
                  <c:v>2012</c:v>
                </c:pt>
                <c:pt idx="3">
                  <c:v>2013</c:v>
                </c:pt>
                <c:pt idx="4">
                  <c:v>2014</c:v>
                </c:pt>
                <c:pt idx="5">
                  <c:v>2015</c:v>
                </c:pt>
                <c:pt idx="6">
                  <c:v>2016</c:v>
                </c:pt>
              </c:numCache>
            </c:numRef>
          </c:cat>
          <c:val>
            <c:numRef>
              <c:f>Sheet1!$B$9:$H$9</c:f>
              <c:numCache>
                <c:formatCode>0%</c:formatCode>
                <c:ptCount val="7"/>
                <c:pt idx="0">
                  <c:v>0.10300000000000001</c:v>
                </c:pt>
                <c:pt idx="1">
                  <c:v>0.105</c:v>
                </c:pt>
                <c:pt idx="2">
                  <c:v>0.105</c:v>
                </c:pt>
                <c:pt idx="3">
                  <c:v>0.109</c:v>
                </c:pt>
                <c:pt idx="4">
                  <c:v>0.11199999999999999</c:v>
                </c:pt>
                <c:pt idx="5">
                  <c:v>0.107</c:v>
                </c:pt>
                <c:pt idx="6">
                  <c:v>0.10400000000000001</c:v>
                </c:pt>
              </c:numCache>
            </c:numRef>
          </c:val>
          <c:smooth val="0"/>
          <c:extLst>
            <c:ext xmlns:c16="http://schemas.microsoft.com/office/drawing/2014/chart" uri="{C3380CC4-5D6E-409C-BE32-E72D297353CC}">
              <c16:uniqueId val="{00000002-58EF-4BCA-9531-45A09875C8E7}"/>
            </c:ext>
          </c:extLst>
        </c:ser>
        <c:dLbls>
          <c:showLegendKey val="0"/>
          <c:showVal val="0"/>
          <c:showCatName val="0"/>
          <c:showSerName val="0"/>
          <c:showPercent val="0"/>
          <c:showBubbleSize val="0"/>
        </c:dLbls>
        <c:marker val="1"/>
        <c:smooth val="0"/>
        <c:axId val="525568648"/>
        <c:axId val="525567008"/>
      </c:lineChart>
      <c:catAx>
        <c:axId val="52556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567008"/>
        <c:crosses val="autoZero"/>
        <c:auto val="1"/>
        <c:lblAlgn val="ctr"/>
        <c:lblOffset val="100"/>
        <c:noMultiLvlLbl val="0"/>
      </c:catAx>
      <c:valAx>
        <c:axId val="52556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568648"/>
        <c:crosses val="autoZero"/>
        <c:crossBetween val="between"/>
      </c:valAx>
      <c:spPr>
        <a:noFill/>
        <a:ln>
          <a:noFill/>
        </a:ln>
        <a:effectLst/>
      </c:spPr>
    </c:plotArea>
    <c:legend>
      <c:legendPos val="r"/>
      <c:layout>
        <c:manualLayout>
          <c:xMode val="edge"/>
          <c:yMode val="edge"/>
          <c:x val="0.77271402012248458"/>
          <c:y val="0.11116059402836517"/>
          <c:w val="0.21173272090988626"/>
          <c:h val="0.820976512503176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nl-NL" sz="1400" b="0" dirty="0"/>
              <a:t>60%</a:t>
            </a:r>
            <a:r>
              <a:rPr lang="nl-NL" sz="1400" b="0" baseline="0" dirty="0"/>
              <a:t> des Medianeinkommens </a:t>
            </a:r>
            <a:r>
              <a:rPr lang="nl-NL" sz="1400" b="0" baseline="0" dirty="0" err="1"/>
              <a:t>nach</a:t>
            </a:r>
            <a:r>
              <a:rPr lang="nl-NL" sz="1400" b="0" baseline="0" dirty="0"/>
              <a:t> </a:t>
            </a:r>
            <a:r>
              <a:rPr lang="nl-NL" sz="1400" b="0" baseline="0" dirty="0" err="1"/>
              <a:t>Umverteilung</a:t>
            </a:r>
            <a:r>
              <a:rPr lang="nl-NL" sz="1400" b="0" dirty="0"/>
              <a:t> </a:t>
            </a:r>
          </a:p>
        </c:rich>
      </c:tx>
      <c:layout>
        <c:manualLayout>
          <c:xMode val="edge"/>
          <c:yMode val="edge"/>
          <c:x val="0.26438813386235566"/>
          <c:y val="4.527581886250031E-2"/>
        </c:manualLayout>
      </c:layout>
      <c:overlay val="0"/>
    </c:title>
    <c:autoTitleDeleted val="0"/>
    <c:plotArea>
      <c:layout>
        <c:manualLayout>
          <c:layoutTarget val="inner"/>
          <c:xMode val="edge"/>
          <c:yMode val="edge"/>
          <c:x val="8.1634342810952318E-2"/>
          <c:y val="0.17013369319488994"/>
          <c:w val="0.89934022195275221"/>
          <c:h val="0.59550378732822939"/>
        </c:manualLayout>
      </c:layout>
      <c:barChart>
        <c:barDir val="col"/>
        <c:grouping val="clustered"/>
        <c:varyColors val="0"/>
        <c:ser>
          <c:idx val="1"/>
          <c:order val="0"/>
          <c:tx>
            <c:v>After Social Transfers</c:v>
          </c:tx>
          <c:invertIfNegative val="0"/>
          <c:dPt>
            <c:idx val="0"/>
            <c:invertIfNegative val="0"/>
            <c:bubble3D val="0"/>
            <c:spPr>
              <a:solidFill>
                <a:srgbClr val="FF0000"/>
              </a:solidFill>
            </c:spPr>
            <c:extLst>
              <c:ext xmlns:c16="http://schemas.microsoft.com/office/drawing/2014/chart" uri="{C3380CC4-5D6E-409C-BE32-E72D297353CC}">
                <c16:uniqueId val="{00000001-6264-48A4-819F-E72FB7E28B5B}"/>
              </c:ext>
            </c:extLst>
          </c:dPt>
          <c:dPt>
            <c:idx val="17"/>
            <c:invertIfNegative val="0"/>
            <c:bubble3D val="0"/>
            <c:spPr>
              <a:solidFill>
                <a:schemeClr val="tx1"/>
              </a:solidFill>
            </c:spPr>
            <c:extLst>
              <c:ext xmlns:c16="http://schemas.microsoft.com/office/drawing/2014/chart" uri="{C3380CC4-5D6E-409C-BE32-E72D297353CC}">
                <c16:uniqueId val="{00000004-543A-45C9-90D9-180267C39E8A}"/>
              </c:ext>
            </c:extLst>
          </c:dPt>
          <c:dPt>
            <c:idx val="22"/>
            <c:invertIfNegative val="0"/>
            <c:bubble3D val="0"/>
            <c:spPr>
              <a:solidFill>
                <a:schemeClr val="tx1"/>
              </a:solidFill>
            </c:spPr>
            <c:extLst>
              <c:ext xmlns:c16="http://schemas.microsoft.com/office/drawing/2014/chart" uri="{C3380CC4-5D6E-409C-BE32-E72D297353CC}">
                <c16:uniqueId val="{00000003-6264-48A4-819F-E72FB7E28B5B}"/>
              </c:ext>
            </c:extLst>
          </c:dPt>
          <c:cat>
            <c:strRef>
              <c:f>'Before and After'!$A$37:$A$65</c:f>
              <c:strCache>
                <c:ptCount val="29"/>
                <c:pt idx="0">
                  <c:v>Austria</c:v>
                </c:pt>
                <c:pt idx="1">
                  <c:v>Belgium</c:v>
                </c:pt>
                <c:pt idx="2">
                  <c:v>Bulgaria</c:v>
                </c:pt>
                <c:pt idx="3">
                  <c:v>Croatia</c:v>
                </c:pt>
                <c:pt idx="4">
                  <c:v>Cyprus</c:v>
                </c:pt>
                <c:pt idx="5">
                  <c:v>Czech Republic</c:v>
                </c:pt>
                <c:pt idx="6">
                  <c:v>Denmark</c:v>
                </c:pt>
                <c:pt idx="7">
                  <c:v>Estonia</c:v>
                </c:pt>
                <c:pt idx="8">
                  <c:v>Finland</c:v>
                </c:pt>
                <c:pt idx="9">
                  <c:v>France</c:v>
                </c:pt>
                <c:pt idx="10">
                  <c:v>Germany</c:v>
                </c:pt>
                <c:pt idx="11">
                  <c:v>Greece</c:v>
                </c:pt>
                <c:pt idx="12">
                  <c:v>Hungary</c:v>
                </c:pt>
                <c:pt idx="13">
                  <c:v>Ireland (2015)</c:v>
                </c:pt>
                <c:pt idx="14">
                  <c:v>Italy</c:v>
                </c:pt>
                <c:pt idx="15">
                  <c:v>Latvia</c:v>
                </c:pt>
                <c:pt idx="16">
                  <c:v>Lithuania</c:v>
                </c:pt>
                <c:pt idx="17">
                  <c:v>Luxembourg</c:v>
                </c:pt>
                <c:pt idx="18">
                  <c:v>Malta</c:v>
                </c:pt>
                <c:pt idx="19">
                  <c:v>Netherlands</c:v>
                </c:pt>
                <c:pt idx="20">
                  <c:v>Poland</c:v>
                </c:pt>
                <c:pt idx="21">
                  <c:v>Portugal</c:v>
                </c:pt>
                <c:pt idx="22">
                  <c:v>Romania</c:v>
                </c:pt>
                <c:pt idx="23">
                  <c:v>Slovakia</c:v>
                </c:pt>
                <c:pt idx="24">
                  <c:v>Slovenia</c:v>
                </c:pt>
                <c:pt idx="25">
                  <c:v>Spain</c:v>
                </c:pt>
                <c:pt idx="26">
                  <c:v>Sweden</c:v>
                </c:pt>
                <c:pt idx="27">
                  <c:v>United Kingdom</c:v>
                </c:pt>
                <c:pt idx="28">
                  <c:v>EU28</c:v>
                </c:pt>
              </c:strCache>
            </c:strRef>
          </c:cat>
          <c:val>
            <c:numRef>
              <c:f>'Before and After'!$C$37:$C$65</c:f>
              <c:numCache>
                <c:formatCode>#,##0</c:formatCode>
                <c:ptCount val="29"/>
                <c:pt idx="0">
                  <c:v>14217</c:v>
                </c:pt>
                <c:pt idx="1">
                  <c:v>13377</c:v>
                </c:pt>
                <c:pt idx="2">
                  <c:v>1891</c:v>
                </c:pt>
                <c:pt idx="3">
                  <c:v>3435</c:v>
                </c:pt>
                <c:pt idx="4">
                  <c:v>8412</c:v>
                </c:pt>
                <c:pt idx="5">
                  <c:v>4703</c:v>
                </c:pt>
                <c:pt idx="6">
                  <c:v>17199</c:v>
                </c:pt>
                <c:pt idx="7">
                  <c:v>5187</c:v>
                </c:pt>
                <c:pt idx="8">
                  <c:v>14190</c:v>
                </c:pt>
                <c:pt idx="9">
                  <c:v>13028</c:v>
                </c:pt>
                <c:pt idx="10">
                  <c:v>12765</c:v>
                </c:pt>
                <c:pt idx="11">
                  <c:v>4500</c:v>
                </c:pt>
                <c:pt idx="12">
                  <c:v>2861</c:v>
                </c:pt>
                <c:pt idx="13">
                  <c:v>13013</c:v>
                </c:pt>
                <c:pt idx="14">
                  <c:v>9930</c:v>
                </c:pt>
                <c:pt idx="15">
                  <c:v>3819</c:v>
                </c:pt>
                <c:pt idx="16">
                  <c:v>3387</c:v>
                </c:pt>
                <c:pt idx="17">
                  <c:v>20314</c:v>
                </c:pt>
                <c:pt idx="18">
                  <c:v>8143</c:v>
                </c:pt>
                <c:pt idx="19">
                  <c:v>13640</c:v>
                </c:pt>
                <c:pt idx="20">
                  <c:v>3530</c:v>
                </c:pt>
                <c:pt idx="21">
                  <c:v>5269</c:v>
                </c:pt>
                <c:pt idx="22">
                  <c:v>1469</c:v>
                </c:pt>
                <c:pt idx="23">
                  <c:v>4171</c:v>
                </c:pt>
                <c:pt idx="24">
                  <c:v>7396</c:v>
                </c:pt>
                <c:pt idx="25">
                  <c:v>8209</c:v>
                </c:pt>
                <c:pt idx="26">
                  <c:v>15098</c:v>
                </c:pt>
                <c:pt idx="27">
                  <c:v>12682</c:v>
                </c:pt>
                <c:pt idx="28">
                  <c:v>9891.6</c:v>
                </c:pt>
              </c:numCache>
            </c:numRef>
          </c:val>
          <c:extLst>
            <c:ext xmlns:c16="http://schemas.microsoft.com/office/drawing/2014/chart" uri="{C3380CC4-5D6E-409C-BE32-E72D297353CC}">
              <c16:uniqueId val="{00000004-6264-48A4-819F-E72FB7E28B5B}"/>
            </c:ext>
          </c:extLst>
        </c:ser>
        <c:dLbls>
          <c:showLegendKey val="0"/>
          <c:showVal val="0"/>
          <c:showCatName val="0"/>
          <c:showSerName val="0"/>
          <c:showPercent val="0"/>
          <c:showBubbleSize val="0"/>
        </c:dLbls>
        <c:gapWidth val="150"/>
        <c:axId val="106552320"/>
        <c:axId val="172502400"/>
      </c:barChart>
      <c:catAx>
        <c:axId val="106552320"/>
        <c:scaling>
          <c:orientation val="minMax"/>
        </c:scaling>
        <c:delete val="0"/>
        <c:axPos val="b"/>
        <c:numFmt formatCode="General" sourceLinked="1"/>
        <c:majorTickMark val="out"/>
        <c:minorTickMark val="none"/>
        <c:tickLblPos val="nextTo"/>
        <c:crossAx val="172502400"/>
        <c:crosses val="autoZero"/>
        <c:auto val="1"/>
        <c:lblAlgn val="ctr"/>
        <c:lblOffset val="100"/>
        <c:noMultiLvlLbl val="0"/>
      </c:catAx>
      <c:valAx>
        <c:axId val="172502400"/>
        <c:scaling>
          <c:orientation val="minMax"/>
        </c:scaling>
        <c:delete val="0"/>
        <c:axPos val="l"/>
        <c:majorGridlines/>
        <c:title>
          <c:tx>
            <c:rich>
              <a:bodyPr rot="-5400000" vert="horz"/>
              <a:lstStyle/>
              <a:p>
                <a:pPr>
                  <a:defRPr/>
                </a:pPr>
                <a:r>
                  <a:rPr lang="nl-NL"/>
                  <a:t>Poverty</a:t>
                </a:r>
                <a:r>
                  <a:rPr lang="nl-NL" baseline="0"/>
                  <a:t> Line (Euros) </a:t>
                </a:r>
                <a:endParaRPr lang="nl-NL"/>
              </a:p>
            </c:rich>
          </c:tx>
          <c:overlay val="0"/>
        </c:title>
        <c:numFmt formatCode="#,##0" sourceLinked="1"/>
        <c:majorTickMark val="out"/>
        <c:minorTickMark val="none"/>
        <c:tickLblPos val="nextTo"/>
        <c:crossAx val="106552320"/>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'[Eurostat_Table_t2020_51FlagDesc_6c386460-56bc-4f2d-bd08-063916d3c428.xls]Sheet0'!$B$1</c:f>
              <c:strCache>
                <c:ptCount val="1"/>
                <c:pt idx="0">
                  <c:v>2007</c:v>
                </c:pt>
              </c:strCache>
            </c:strRef>
          </c:tx>
          <c:spPr>
            <a:solidFill>
              <a:srgbClr val="0070C0"/>
            </a:solidFill>
            <a:ln>
              <a:noFill/>
            </a:ln>
            <a:effectLst/>
          </c:spPr>
          <c:invertIfNegative val="0"/>
          <c:cat>
            <c:strRef>
              <c:f>'[Eurostat_Table_t2020_51FlagDesc_6c386460-56bc-4f2d-bd08-063916d3c428.xls]Sheet0'!$A$2:$A$29</c:f>
              <c:strCache>
                <c:ptCount val="28"/>
                <c:pt idx="0">
                  <c:v>Belgium</c:v>
                </c:pt>
                <c:pt idx="1">
                  <c:v>Bulgaria</c:v>
                </c:pt>
                <c:pt idx="2">
                  <c:v>Czech Republic</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'[Eurostat_Table_t2020_51FlagDesc_6c386460-56bc-4f2d-bd08-063916d3c428.xls]Sheet0'!$B$2:$B$29</c:f>
              <c:numCache>
                <c:formatCode>General</c:formatCode>
                <c:ptCount val="28"/>
                <c:pt idx="0">
                  <c:v>13.8</c:v>
                </c:pt>
                <c:pt idx="1">
                  <c:v>16</c:v>
                </c:pt>
                <c:pt idx="2">
                  <c:v>8.6</c:v>
                </c:pt>
                <c:pt idx="3">
                  <c:v>10.1</c:v>
                </c:pt>
                <c:pt idx="4">
                  <c:v>11.5</c:v>
                </c:pt>
                <c:pt idx="5">
                  <c:v>6.2</c:v>
                </c:pt>
                <c:pt idx="6">
                  <c:v>14.3</c:v>
                </c:pt>
                <c:pt idx="7">
                  <c:v>8.1</c:v>
                </c:pt>
                <c:pt idx="8">
                  <c:v>6.8</c:v>
                </c:pt>
                <c:pt idx="9">
                  <c:v>9.6</c:v>
                </c:pt>
                <c:pt idx="10">
                  <c:v>13.9</c:v>
                </c:pt>
                <c:pt idx="11">
                  <c:v>10.199999999999999</c:v>
                </c:pt>
                <c:pt idx="12">
                  <c:v>3.7</c:v>
                </c:pt>
                <c:pt idx="13">
                  <c:v>6.2</c:v>
                </c:pt>
                <c:pt idx="14">
                  <c:v>6.4</c:v>
                </c:pt>
                <c:pt idx="15">
                  <c:v>5</c:v>
                </c:pt>
                <c:pt idx="16">
                  <c:v>11.3</c:v>
                </c:pt>
                <c:pt idx="17">
                  <c:v>9.6</c:v>
                </c:pt>
                <c:pt idx="18">
                  <c:v>9.6999999999999993</c:v>
                </c:pt>
                <c:pt idx="19">
                  <c:v>8.1999999999999993</c:v>
                </c:pt>
                <c:pt idx="20">
                  <c:v>10.1</c:v>
                </c:pt>
                <c:pt idx="21">
                  <c:v>7.2</c:v>
                </c:pt>
                <c:pt idx="22">
                  <c:v>9.9</c:v>
                </c:pt>
                <c:pt idx="23">
                  <c:v>7.3</c:v>
                </c:pt>
                <c:pt idx="24">
                  <c:v>6.4</c:v>
                </c:pt>
                <c:pt idx="25">
                  <c:v>8.8000000000000007</c:v>
                </c:pt>
                <c:pt idx="26">
                  <c:v>6</c:v>
                </c:pt>
                <c:pt idx="27">
                  <c:v>10.4</c:v>
                </c:pt>
              </c:numCache>
            </c:numRef>
          </c:val>
          <c:extLst>
            <c:ext xmlns:c16="http://schemas.microsoft.com/office/drawing/2014/chart" uri="{C3380CC4-5D6E-409C-BE32-E72D297353CC}">
              <c16:uniqueId val="{00000000-103B-450C-992F-F61D9032503B}"/>
            </c:ext>
          </c:extLst>
        </c:ser>
        <c:ser>
          <c:idx val="1"/>
          <c:order val="1"/>
          <c:tx>
            <c:strRef>
              <c:f>'[Eurostat_Table_t2020_51FlagDesc_6c386460-56bc-4f2d-bd08-063916d3c428.xls]Sheet0'!$C$1</c:f>
              <c:strCache>
                <c:ptCount val="1"/>
                <c:pt idx="0">
                  <c:v>2016</c:v>
                </c:pt>
              </c:strCache>
            </c:strRef>
          </c:tx>
          <c:spPr>
            <a:solidFill>
              <a:srgbClr val="C00000"/>
            </a:solidFill>
            <a:ln>
              <a:noFill/>
            </a:ln>
            <a:effectLst/>
          </c:spPr>
          <c:invertIfNegative val="0"/>
          <c:cat>
            <c:strRef>
              <c:f>'[Eurostat_Table_t2020_51FlagDesc_6c386460-56bc-4f2d-bd08-063916d3c428.xls]Sheet0'!$A$2:$A$29</c:f>
              <c:strCache>
                <c:ptCount val="28"/>
                <c:pt idx="0">
                  <c:v>Belgium</c:v>
                </c:pt>
                <c:pt idx="1">
                  <c:v>Bulgaria</c:v>
                </c:pt>
                <c:pt idx="2">
                  <c:v>Czech Republic</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'[Eurostat_Table_t2020_51FlagDesc_6c386460-56bc-4f2d-bd08-063916d3c428.xls]Sheet0'!$C$2:$C$29</c:f>
              <c:numCache>
                <c:formatCode>General</c:formatCode>
                <c:ptCount val="28"/>
                <c:pt idx="0">
                  <c:v>14.6</c:v>
                </c:pt>
                <c:pt idx="1">
                  <c:v>11.9</c:v>
                </c:pt>
                <c:pt idx="2">
                  <c:v>6.7</c:v>
                </c:pt>
                <c:pt idx="3">
                  <c:v>10.6</c:v>
                </c:pt>
                <c:pt idx="4">
                  <c:v>9.6</c:v>
                </c:pt>
                <c:pt idx="5">
                  <c:v>5.8</c:v>
                </c:pt>
                <c:pt idx="6">
                  <c:v>19.2</c:v>
                </c:pt>
                <c:pt idx="7">
                  <c:v>17.2</c:v>
                </c:pt>
                <c:pt idx="8">
                  <c:v>14.9</c:v>
                </c:pt>
                <c:pt idx="9">
                  <c:v>8.4</c:v>
                </c:pt>
                <c:pt idx="10">
                  <c:v>13</c:v>
                </c:pt>
                <c:pt idx="11">
                  <c:v>12.9</c:v>
                </c:pt>
                <c:pt idx="12">
                  <c:v>10.6</c:v>
                </c:pt>
                <c:pt idx="13">
                  <c:v>7.2</c:v>
                </c:pt>
                <c:pt idx="14">
                  <c:v>10.199999999999999</c:v>
                </c:pt>
                <c:pt idx="15">
                  <c:v>6.6</c:v>
                </c:pt>
                <c:pt idx="16">
                  <c:v>8.1999999999999993</c:v>
                </c:pt>
                <c:pt idx="17">
                  <c:v>7.3</c:v>
                </c:pt>
                <c:pt idx="18">
                  <c:v>9.6999999999999993</c:v>
                </c:pt>
                <c:pt idx="19">
                  <c:v>8.1</c:v>
                </c:pt>
                <c:pt idx="20">
                  <c:v>6.4</c:v>
                </c:pt>
                <c:pt idx="21">
                  <c:v>9.1</c:v>
                </c:pt>
                <c:pt idx="22">
                  <c:v>8.1999999999999993</c:v>
                </c:pt>
                <c:pt idx="23">
                  <c:v>7.4</c:v>
                </c:pt>
                <c:pt idx="24">
                  <c:v>6.5</c:v>
                </c:pt>
                <c:pt idx="25">
                  <c:v>11.4</c:v>
                </c:pt>
                <c:pt idx="26">
                  <c:v>8.5</c:v>
                </c:pt>
                <c:pt idx="27">
                  <c:v>11.3</c:v>
                </c:pt>
              </c:numCache>
            </c:numRef>
          </c:val>
          <c:extLst>
            <c:ext xmlns:c16="http://schemas.microsoft.com/office/drawing/2014/chart" uri="{C3380CC4-5D6E-409C-BE32-E72D297353CC}">
              <c16:uniqueId val="{00000001-103B-450C-992F-F61D9032503B}"/>
            </c:ext>
          </c:extLst>
        </c:ser>
        <c:dLbls>
          <c:showLegendKey val="0"/>
          <c:showVal val="0"/>
          <c:showCatName val="0"/>
          <c:showSerName val="0"/>
          <c:showPercent val="0"/>
          <c:showBubbleSize val="0"/>
        </c:dLbls>
        <c:gapWidth val="219"/>
        <c:axId val="385720976"/>
        <c:axId val="385721960"/>
      </c:barChart>
      <c:catAx>
        <c:axId val="38572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21960"/>
        <c:crosses val="autoZero"/>
        <c:auto val="1"/>
        <c:lblAlgn val="ctr"/>
        <c:lblOffset val="100"/>
        <c:noMultiLvlLbl val="0"/>
      </c:catAx>
      <c:valAx>
        <c:axId val="38572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20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893011887568059E-2"/>
          <c:y val="1.5561996379487247E-2"/>
          <c:w val="0.86928901839189587"/>
          <c:h val="0.87259054549494497"/>
        </c:manualLayout>
      </c:layout>
      <c:barChart>
        <c:barDir val="col"/>
        <c:grouping val="clustered"/>
        <c:varyColors val="0"/>
        <c:ser>
          <c:idx val="0"/>
          <c:order val="0"/>
          <c:tx>
            <c:v>2007</c:v>
          </c:tx>
          <c:invertIfNegative val="0"/>
          <c:cat>
            <c:strRef>
              <c:f>Sheet0!$A$1:$A$27</c:f>
              <c:strCache>
                <c:ptCount val="27"/>
                <c:pt idx="0">
                  <c:v>RO</c:v>
                </c:pt>
                <c:pt idx="1">
                  <c:v>LU</c:v>
                </c:pt>
                <c:pt idx="2">
                  <c:v>CZ</c:v>
                </c:pt>
                <c:pt idx="3">
                  <c:v>SE</c:v>
                </c:pt>
                <c:pt idx="4">
                  <c:v>PL</c:v>
                </c:pt>
                <c:pt idx="5">
                  <c:v>SK</c:v>
                </c:pt>
                <c:pt idx="6">
                  <c:v>AT</c:v>
                </c:pt>
                <c:pt idx="7">
                  <c:v>FR</c:v>
                </c:pt>
                <c:pt idx="8">
                  <c:v>CY</c:v>
                </c:pt>
                <c:pt idx="9">
                  <c:v>SI</c:v>
                </c:pt>
                <c:pt idx="10">
                  <c:v>EE</c:v>
                </c:pt>
                <c:pt idx="11">
                  <c:v>MT</c:v>
                </c:pt>
                <c:pt idx="12">
                  <c:v>FI</c:v>
                </c:pt>
                <c:pt idx="13">
                  <c:v>NL</c:v>
                </c:pt>
                <c:pt idx="14">
                  <c:v>DE</c:v>
                </c:pt>
                <c:pt idx="15">
                  <c:v>LV</c:v>
                </c:pt>
                <c:pt idx="16">
                  <c:v>EU27</c:v>
                </c:pt>
                <c:pt idx="17">
                  <c:v>IT</c:v>
                </c:pt>
                <c:pt idx="18">
                  <c:v>LT</c:v>
                </c:pt>
                <c:pt idx="19">
                  <c:v>PT</c:v>
                </c:pt>
                <c:pt idx="20">
                  <c:v>HU</c:v>
                </c:pt>
                <c:pt idx="21">
                  <c:v>DK</c:v>
                </c:pt>
                <c:pt idx="22">
                  <c:v>BG</c:v>
                </c:pt>
                <c:pt idx="23">
                  <c:v>UK</c:v>
                </c:pt>
                <c:pt idx="24">
                  <c:v>BE</c:v>
                </c:pt>
                <c:pt idx="25">
                  <c:v>ES</c:v>
                </c:pt>
                <c:pt idx="26">
                  <c:v>EL</c:v>
                </c:pt>
              </c:strCache>
            </c:strRef>
          </c:cat>
          <c:val>
            <c:numRef>
              <c:f>Sheet0!$B$1:$B$27</c:f>
              <c:numCache>
                <c:formatCode>General</c:formatCode>
                <c:ptCount val="27"/>
                <c:pt idx="0">
                  <c:v>8.4</c:v>
                </c:pt>
                <c:pt idx="1">
                  <c:v>5</c:v>
                </c:pt>
                <c:pt idx="2">
                  <c:v>8.6</c:v>
                </c:pt>
                <c:pt idx="3">
                  <c:v>6</c:v>
                </c:pt>
                <c:pt idx="4">
                  <c:v>10.1</c:v>
                </c:pt>
                <c:pt idx="5">
                  <c:v>6.4</c:v>
                </c:pt>
                <c:pt idx="6">
                  <c:v>8.2000000000000011</c:v>
                </c:pt>
                <c:pt idx="7">
                  <c:v>9.6</c:v>
                </c:pt>
                <c:pt idx="8">
                  <c:v>3.7</c:v>
                </c:pt>
                <c:pt idx="9">
                  <c:v>7.3</c:v>
                </c:pt>
                <c:pt idx="10">
                  <c:v>6.2</c:v>
                </c:pt>
                <c:pt idx="11">
                  <c:v>9.6</c:v>
                </c:pt>
                <c:pt idx="12">
                  <c:v>8.8000000000000007</c:v>
                </c:pt>
                <c:pt idx="13">
                  <c:v>9.7000000000000011</c:v>
                </c:pt>
                <c:pt idx="14">
                  <c:v>11.5</c:v>
                </c:pt>
                <c:pt idx="15">
                  <c:v>6.2</c:v>
                </c:pt>
                <c:pt idx="16">
                  <c:v>9.7000000000000011</c:v>
                </c:pt>
                <c:pt idx="17">
                  <c:v>10</c:v>
                </c:pt>
                <c:pt idx="18">
                  <c:v>6.4</c:v>
                </c:pt>
                <c:pt idx="19">
                  <c:v>7.2</c:v>
                </c:pt>
                <c:pt idx="20">
                  <c:v>11.3</c:v>
                </c:pt>
                <c:pt idx="21">
                  <c:v>10.1</c:v>
                </c:pt>
                <c:pt idx="22">
                  <c:v>16</c:v>
                </c:pt>
                <c:pt idx="23">
                  <c:v>10.4</c:v>
                </c:pt>
                <c:pt idx="24">
                  <c:v>13.8</c:v>
                </c:pt>
                <c:pt idx="25">
                  <c:v>6.8</c:v>
                </c:pt>
                <c:pt idx="26">
                  <c:v>8.1</c:v>
                </c:pt>
              </c:numCache>
            </c:numRef>
          </c:val>
          <c:extLst>
            <c:ext xmlns:c16="http://schemas.microsoft.com/office/drawing/2014/chart" uri="{C3380CC4-5D6E-409C-BE32-E72D297353CC}">
              <c16:uniqueId val="{00000000-3FDF-4EB6-910B-AF13641FE3D5}"/>
            </c:ext>
          </c:extLst>
        </c:ser>
        <c:ser>
          <c:idx val="1"/>
          <c:order val="1"/>
          <c:tx>
            <c:v>2013</c:v>
          </c:tx>
          <c:invertIfNegative val="0"/>
          <c:dPt>
            <c:idx val="6"/>
            <c:invertIfNegative val="0"/>
            <c:bubble3D val="0"/>
            <c:spPr>
              <a:solidFill>
                <a:srgbClr val="FF0000"/>
              </a:solidFill>
            </c:spPr>
            <c:extLst>
              <c:ext xmlns:c16="http://schemas.microsoft.com/office/drawing/2014/chart" uri="{C3380CC4-5D6E-409C-BE32-E72D297353CC}">
                <c16:uniqueId val="{00000002-3FDF-4EB6-910B-AF13641FE3D5}"/>
              </c:ext>
            </c:extLst>
          </c:dPt>
          <c:dPt>
            <c:idx val="14"/>
            <c:invertIfNegative val="0"/>
            <c:bubble3D val="0"/>
            <c:spPr>
              <a:solidFill>
                <a:srgbClr val="FF0000"/>
              </a:solidFill>
            </c:spPr>
            <c:extLst>
              <c:ext xmlns:c16="http://schemas.microsoft.com/office/drawing/2014/chart" uri="{C3380CC4-5D6E-409C-BE32-E72D297353CC}">
                <c16:uniqueId val="{00000004-3FDF-4EB6-910B-AF13641FE3D5}"/>
              </c:ext>
            </c:extLst>
          </c:dPt>
          <c:cat>
            <c:strRef>
              <c:f>Sheet0!$A$1:$A$27</c:f>
              <c:strCache>
                <c:ptCount val="27"/>
                <c:pt idx="0">
                  <c:v>RO</c:v>
                </c:pt>
                <c:pt idx="1">
                  <c:v>LU</c:v>
                </c:pt>
                <c:pt idx="2">
                  <c:v>CZ</c:v>
                </c:pt>
                <c:pt idx="3">
                  <c:v>SE</c:v>
                </c:pt>
                <c:pt idx="4">
                  <c:v>PL</c:v>
                </c:pt>
                <c:pt idx="5">
                  <c:v>SK</c:v>
                </c:pt>
                <c:pt idx="6">
                  <c:v>AT</c:v>
                </c:pt>
                <c:pt idx="7">
                  <c:v>FR</c:v>
                </c:pt>
                <c:pt idx="8">
                  <c:v>CY</c:v>
                </c:pt>
                <c:pt idx="9">
                  <c:v>SI</c:v>
                </c:pt>
                <c:pt idx="10">
                  <c:v>EE</c:v>
                </c:pt>
                <c:pt idx="11">
                  <c:v>MT</c:v>
                </c:pt>
                <c:pt idx="12">
                  <c:v>FI</c:v>
                </c:pt>
                <c:pt idx="13">
                  <c:v>NL</c:v>
                </c:pt>
                <c:pt idx="14">
                  <c:v>DE</c:v>
                </c:pt>
                <c:pt idx="15">
                  <c:v>LV</c:v>
                </c:pt>
                <c:pt idx="16">
                  <c:v>EU27</c:v>
                </c:pt>
                <c:pt idx="17">
                  <c:v>IT</c:v>
                </c:pt>
                <c:pt idx="18">
                  <c:v>LT</c:v>
                </c:pt>
                <c:pt idx="19">
                  <c:v>PT</c:v>
                </c:pt>
                <c:pt idx="20">
                  <c:v>HU</c:v>
                </c:pt>
                <c:pt idx="21">
                  <c:v>DK</c:v>
                </c:pt>
                <c:pt idx="22">
                  <c:v>BG</c:v>
                </c:pt>
                <c:pt idx="23">
                  <c:v>UK</c:v>
                </c:pt>
                <c:pt idx="24">
                  <c:v>BE</c:v>
                </c:pt>
                <c:pt idx="25">
                  <c:v>ES</c:v>
                </c:pt>
                <c:pt idx="26">
                  <c:v>EL</c:v>
                </c:pt>
              </c:strCache>
            </c:strRef>
          </c:cat>
          <c:val>
            <c:numRef>
              <c:f>Sheet0!$C$1:$C$27</c:f>
              <c:numCache>
                <c:formatCode>General</c:formatCode>
                <c:ptCount val="27"/>
                <c:pt idx="0">
                  <c:v>6.4</c:v>
                </c:pt>
                <c:pt idx="1">
                  <c:v>6.6</c:v>
                </c:pt>
                <c:pt idx="2">
                  <c:v>6.9</c:v>
                </c:pt>
                <c:pt idx="3">
                  <c:v>7.1</c:v>
                </c:pt>
                <c:pt idx="4">
                  <c:v>7.2</c:v>
                </c:pt>
                <c:pt idx="5">
                  <c:v>7.6</c:v>
                </c:pt>
                <c:pt idx="6">
                  <c:v>7.8</c:v>
                </c:pt>
                <c:pt idx="7">
                  <c:v>7.9</c:v>
                </c:pt>
                <c:pt idx="8">
                  <c:v>7.9</c:v>
                </c:pt>
                <c:pt idx="9">
                  <c:v>8</c:v>
                </c:pt>
                <c:pt idx="10">
                  <c:v>8.4</c:v>
                </c:pt>
                <c:pt idx="11">
                  <c:v>9</c:v>
                </c:pt>
                <c:pt idx="12">
                  <c:v>9</c:v>
                </c:pt>
                <c:pt idx="13">
                  <c:v>9.3000000000000007</c:v>
                </c:pt>
                <c:pt idx="14">
                  <c:v>9.9</c:v>
                </c:pt>
                <c:pt idx="15">
                  <c:v>10</c:v>
                </c:pt>
                <c:pt idx="16">
                  <c:v>10.8</c:v>
                </c:pt>
                <c:pt idx="17">
                  <c:v>11</c:v>
                </c:pt>
                <c:pt idx="18">
                  <c:v>11</c:v>
                </c:pt>
                <c:pt idx="19">
                  <c:v>12.2</c:v>
                </c:pt>
                <c:pt idx="20">
                  <c:v>12.6</c:v>
                </c:pt>
                <c:pt idx="21">
                  <c:v>12.9</c:v>
                </c:pt>
                <c:pt idx="22">
                  <c:v>13</c:v>
                </c:pt>
                <c:pt idx="23">
                  <c:v>13.2</c:v>
                </c:pt>
                <c:pt idx="24">
                  <c:v>14</c:v>
                </c:pt>
                <c:pt idx="25">
                  <c:v>15.7</c:v>
                </c:pt>
                <c:pt idx="26">
                  <c:v>18.2</c:v>
                </c:pt>
              </c:numCache>
            </c:numRef>
          </c:val>
          <c:extLst>
            <c:ext xmlns:c16="http://schemas.microsoft.com/office/drawing/2014/chart" uri="{C3380CC4-5D6E-409C-BE32-E72D297353CC}">
              <c16:uniqueId val="{00000005-3FDF-4EB6-910B-AF13641FE3D5}"/>
            </c:ext>
          </c:extLst>
        </c:ser>
        <c:dLbls>
          <c:showLegendKey val="0"/>
          <c:showVal val="0"/>
          <c:showCatName val="0"/>
          <c:showSerName val="0"/>
          <c:showPercent val="0"/>
          <c:showBubbleSize val="0"/>
        </c:dLbls>
        <c:gapWidth val="150"/>
        <c:axId val="111668608"/>
        <c:axId val="111670400"/>
      </c:barChart>
      <c:catAx>
        <c:axId val="111668608"/>
        <c:scaling>
          <c:orientation val="minMax"/>
        </c:scaling>
        <c:delete val="0"/>
        <c:axPos val="b"/>
        <c:numFmt formatCode="General" sourceLinked="0"/>
        <c:majorTickMark val="out"/>
        <c:minorTickMark val="none"/>
        <c:tickLblPos val="nextTo"/>
        <c:crossAx val="111670400"/>
        <c:crosses val="autoZero"/>
        <c:auto val="1"/>
        <c:lblAlgn val="ctr"/>
        <c:lblOffset val="100"/>
        <c:noMultiLvlLbl val="0"/>
      </c:catAx>
      <c:valAx>
        <c:axId val="111670400"/>
        <c:scaling>
          <c:orientation val="minMax"/>
        </c:scaling>
        <c:delete val="0"/>
        <c:axPos val="l"/>
        <c:majorGridlines/>
        <c:numFmt formatCode="General" sourceLinked="1"/>
        <c:majorTickMark val="out"/>
        <c:minorTickMark val="none"/>
        <c:tickLblPos val="nextTo"/>
        <c:crossAx val="111668608"/>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sz="1800" b="1" i="0" baseline="0" dirty="0">
                <a:solidFill>
                  <a:srgbClr val="4996D1"/>
                </a:solidFill>
                <a:effectLst/>
              </a:rPr>
              <a:t>Von </a:t>
            </a:r>
            <a:r>
              <a:rPr lang="nl-NL" sz="1800" b="1" i="0" baseline="0" dirty="0" err="1">
                <a:solidFill>
                  <a:srgbClr val="4996D1"/>
                </a:solidFill>
                <a:effectLst/>
              </a:rPr>
              <a:t>Armut</a:t>
            </a:r>
            <a:r>
              <a:rPr lang="nl-NL" sz="1800" b="1" i="0" baseline="0" dirty="0">
                <a:solidFill>
                  <a:srgbClr val="4996D1"/>
                </a:solidFill>
                <a:effectLst/>
              </a:rPr>
              <a:t> </a:t>
            </a:r>
            <a:r>
              <a:rPr lang="nl-NL" sz="1800" b="1" i="0" baseline="0" dirty="0" err="1">
                <a:solidFill>
                  <a:srgbClr val="4996D1"/>
                </a:solidFill>
                <a:effectLst/>
              </a:rPr>
              <a:t>oder</a:t>
            </a:r>
            <a:r>
              <a:rPr lang="nl-NL" sz="1800" b="1" i="0" baseline="0" dirty="0">
                <a:solidFill>
                  <a:srgbClr val="4996D1"/>
                </a:solidFill>
                <a:effectLst/>
              </a:rPr>
              <a:t> </a:t>
            </a:r>
            <a:r>
              <a:rPr lang="nl-NL" sz="1800" b="1" i="0" baseline="0" dirty="0" err="1">
                <a:solidFill>
                  <a:srgbClr val="4996D1"/>
                </a:solidFill>
                <a:effectLst/>
              </a:rPr>
              <a:t>sozialer</a:t>
            </a:r>
            <a:r>
              <a:rPr lang="nl-NL" sz="1800" b="1" i="0" baseline="0" dirty="0">
                <a:solidFill>
                  <a:srgbClr val="4996D1"/>
                </a:solidFill>
                <a:effectLst/>
              </a:rPr>
              <a:t> </a:t>
            </a:r>
            <a:r>
              <a:rPr lang="nl-NL" sz="1800" b="1" i="0" baseline="0" dirty="0" err="1">
                <a:solidFill>
                  <a:srgbClr val="4996D1"/>
                </a:solidFill>
                <a:effectLst/>
              </a:rPr>
              <a:t>Ausgrenzung</a:t>
            </a:r>
            <a:r>
              <a:rPr lang="nl-NL" sz="1800" b="1" i="0" baseline="0" dirty="0">
                <a:solidFill>
                  <a:srgbClr val="4996D1"/>
                </a:solidFill>
                <a:effectLst/>
              </a:rPr>
              <a:t> </a:t>
            </a:r>
            <a:r>
              <a:rPr lang="nl-NL" sz="1800" b="1" i="0" baseline="0" dirty="0" err="1">
                <a:solidFill>
                  <a:srgbClr val="4996D1"/>
                </a:solidFill>
                <a:effectLst/>
              </a:rPr>
              <a:t>bedrohte</a:t>
            </a:r>
            <a:r>
              <a:rPr lang="nl-NL" sz="1800" b="1" i="0" baseline="0" dirty="0">
                <a:solidFill>
                  <a:srgbClr val="4996D1"/>
                </a:solidFill>
                <a:effectLst/>
              </a:rPr>
              <a:t> </a:t>
            </a:r>
            <a:r>
              <a:rPr lang="nl-NL" sz="1800" b="1" i="0" baseline="0" dirty="0" err="1">
                <a:solidFill>
                  <a:srgbClr val="4996D1"/>
                </a:solidFill>
                <a:effectLst/>
              </a:rPr>
              <a:t>Jugend</a:t>
            </a:r>
            <a:r>
              <a:rPr lang="nl-NL" sz="1800" b="1" i="0" baseline="0" dirty="0">
                <a:solidFill>
                  <a:srgbClr val="4996D1"/>
                </a:solidFill>
                <a:effectLst/>
              </a:rPr>
              <a:t> (</a:t>
            </a:r>
            <a:r>
              <a:rPr lang="nl-NL" sz="1800" b="1" i="0" baseline="0" dirty="0" err="1">
                <a:solidFill>
                  <a:srgbClr val="4996D1"/>
                </a:solidFill>
                <a:effectLst/>
              </a:rPr>
              <a:t>über</a:t>
            </a:r>
            <a:r>
              <a:rPr lang="nl-NL" sz="1800" b="1" i="0" baseline="0" dirty="0">
                <a:solidFill>
                  <a:srgbClr val="4996D1"/>
                </a:solidFill>
                <a:effectLst/>
              </a:rPr>
              <a:t> 18 </a:t>
            </a:r>
            <a:r>
              <a:rPr lang="nl-NL" sz="1800" b="1" i="0" baseline="0" dirty="0" err="1">
                <a:solidFill>
                  <a:srgbClr val="4996D1"/>
                </a:solidFill>
                <a:effectLst/>
              </a:rPr>
              <a:t>Jahre</a:t>
            </a:r>
            <a:r>
              <a:rPr lang="nl-NL" sz="1800" b="1" i="0" baseline="0" dirty="0">
                <a:solidFill>
                  <a:srgbClr val="4996D1"/>
                </a:solidFill>
                <a:effectLst/>
              </a:rPr>
              <a:t>) in den EU-28 </a:t>
            </a:r>
            <a:r>
              <a:rPr lang="nl-NL" sz="1800" b="1" i="0" baseline="0" dirty="0" err="1">
                <a:solidFill>
                  <a:srgbClr val="4996D1"/>
                </a:solidFill>
                <a:effectLst/>
              </a:rPr>
              <a:t>Staaten</a:t>
            </a:r>
            <a:r>
              <a:rPr lang="nl-NL" sz="1800" b="1" i="0" baseline="0" dirty="0">
                <a:solidFill>
                  <a:srgbClr val="4996D1"/>
                </a:solidFill>
                <a:effectLst/>
              </a:rPr>
              <a:t> in % der </a:t>
            </a:r>
            <a:r>
              <a:rPr lang="nl-NL" sz="1800" b="1" i="0" baseline="0" dirty="0" err="1">
                <a:solidFill>
                  <a:srgbClr val="4996D1"/>
                </a:solidFill>
                <a:effectLst/>
              </a:rPr>
              <a:t>Bevölkerung</a:t>
            </a:r>
            <a:r>
              <a:rPr lang="nl-NL" sz="1800" b="1" i="0" baseline="0" dirty="0">
                <a:solidFill>
                  <a:srgbClr val="4996D1"/>
                </a:solidFill>
                <a:effectLst/>
              </a:rPr>
              <a:t> 2016</a:t>
            </a:r>
            <a:endParaRPr lang="en-US" dirty="0">
              <a:solidFill>
                <a:srgbClr val="4996D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'[ilc_peps01 (2).xls]Data'!$B$11</c:f>
              <c:strCache>
                <c:ptCount val="1"/>
                <c:pt idx="0">
                  <c:v>2016</c:v>
                </c:pt>
              </c:strCache>
            </c:strRef>
          </c:tx>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5-0963-4FD9-97F8-8B0222ADD997}"/>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1-0963-4FD9-97F8-8B0222ADD997}"/>
              </c:ext>
            </c:extLst>
          </c:dPt>
          <c:dPt>
            <c:idx val="16"/>
            <c:invertIfNegative val="0"/>
            <c:bubble3D val="0"/>
            <c:spPr>
              <a:solidFill>
                <a:srgbClr val="FF0000"/>
              </a:solidFill>
              <a:ln>
                <a:noFill/>
              </a:ln>
              <a:effectLst/>
            </c:spPr>
            <c:extLst>
              <c:ext xmlns:c16="http://schemas.microsoft.com/office/drawing/2014/chart" uri="{C3380CC4-5D6E-409C-BE32-E72D297353CC}">
                <c16:uniqueId val="{00000003-0963-4FD9-97F8-8B0222ADD997}"/>
              </c:ext>
            </c:extLst>
          </c:dPt>
          <c:cat>
            <c:strRef>
              <c:f>'[ilc_peps01 (2).xls]Data'!$A$12:$A$40</c:f>
              <c:strCache>
                <c:ptCount val="29"/>
                <c:pt idx="0">
                  <c:v>Denmark</c:v>
                </c:pt>
                <c:pt idx="1">
                  <c:v>Finland</c:v>
                </c:pt>
                <c:pt idx="2">
                  <c:v>Slovenia</c:v>
                </c:pt>
                <c:pt idx="3">
                  <c:v>Czech Republic</c:v>
                </c:pt>
                <c:pt idx="4">
                  <c:v>Netherlands</c:v>
                </c:pt>
                <c:pt idx="5">
                  <c:v>Germany</c:v>
                </c:pt>
                <c:pt idx="6">
                  <c:v>Sweden</c:v>
                </c:pt>
                <c:pt idx="7">
                  <c:v>Austria</c:v>
                </c:pt>
                <c:pt idx="8">
                  <c:v>Estonia</c:v>
                </c:pt>
                <c:pt idx="9">
                  <c:v>Belgium</c:v>
                </c:pt>
                <c:pt idx="10">
                  <c:v>France</c:v>
                </c:pt>
                <c:pt idx="11">
                  <c:v>Luxembourg</c:v>
                </c:pt>
                <c:pt idx="12">
                  <c:v>Malta</c:v>
                </c:pt>
                <c:pt idx="13">
                  <c:v>Poland</c:v>
                </c:pt>
                <c:pt idx="14">
                  <c:v>Slovakia</c:v>
                </c:pt>
                <c:pt idx="15">
                  <c:v>Latvia</c:v>
                </c:pt>
                <c:pt idx="16">
                  <c:v>European Union (28 countries)</c:v>
                </c:pt>
                <c:pt idx="17">
                  <c:v>Croatia</c:v>
                </c:pt>
                <c:pt idx="18">
                  <c:v>Portugal</c:v>
                </c:pt>
                <c:pt idx="19">
                  <c:v>United Kingdom</c:v>
                </c:pt>
                <c:pt idx="20">
                  <c:v>Ireland (2015)</c:v>
                </c:pt>
                <c:pt idx="21">
                  <c:v>Cyprus</c:v>
                </c:pt>
                <c:pt idx="22">
                  <c:v>Lithuania</c:v>
                </c:pt>
                <c:pt idx="23">
                  <c:v>Italy</c:v>
                </c:pt>
                <c:pt idx="24">
                  <c:v>Spain</c:v>
                </c:pt>
                <c:pt idx="25">
                  <c:v>Hungary</c:v>
                </c:pt>
                <c:pt idx="26">
                  <c:v>Greece</c:v>
                </c:pt>
                <c:pt idx="27">
                  <c:v>Bulgaria</c:v>
                </c:pt>
                <c:pt idx="28">
                  <c:v>Romania</c:v>
                </c:pt>
              </c:strCache>
            </c:strRef>
          </c:cat>
          <c:val>
            <c:numRef>
              <c:f>'[ilc_peps01 (2).xls]Data'!$B$12:$B$40</c:f>
              <c:numCache>
                <c:formatCode>#,##0.0</c:formatCode>
                <c:ptCount val="29"/>
                <c:pt idx="0">
                  <c:v>13.8</c:v>
                </c:pt>
                <c:pt idx="1">
                  <c:v>14.7</c:v>
                </c:pt>
                <c:pt idx="2">
                  <c:v>14.9</c:v>
                </c:pt>
                <c:pt idx="3">
                  <c:v>17.399999999999999</c:v>
                </c:pt>
                <c:pt idx="4">
                  <c:v>17.600000000000001</c:v>
                </c:pt>
                <c:pt idx="5">
                  <c:v>19.3</c:v>
                </c:pt>
                <c:pt idx="6">
                  <c:v>19.899999999999999</c:v>
                </c:pt>
                <c:pt idx="7">
                  <c:v>20</c:v>
                </c:pt>
                <c:pt idx="8">
                  <c:v>21.2</c:v>
                </c:pt>
                <c:pt idx="9">
                  <c:v>21.6</c:v>
                </c:pt>
                <c:pt idx="10">
                  <c:v>22.6</c:v>
                </c:pt>
                <c:pt idx="11">
                  <c:v>22.6</c:v>
                </c:pt>
                <c:pt idx="12">
                  <c:v>24</c:v>
                </c:pt>
                <c:pt idx="13">
                  <c:v>24.2</c:v>
                </c:pt>
                <c:pt idx="14">
                  <c:v>24.4</c:v>
                </c:pt>
                <c:pt idx="15">
                  <c:v>24.7</c:v>
                </c:pt>
                <c:pt idx="16">
                  <c:v>26.4</c:v>
                </c:pt>
                <c:pt idx="17">
                  <c:v>26.6</c:v>
                </c:pt>
                <c:pt idx="18">
                  <c:v>27</c:v>
                </c:pt>
                <c:pt idx="19">
                  <c:v>27.2</c:v>
                </c:pt>
                <c:pt idx="20">
                  <c:v>28.8</c:v>
                </c:pt>
                <c:pt idx="21">
                  <c:v>29.6</c:v>
                </c:pt>
                <c:pt idx="22">
                  <c:v>32.4</c:v>
                </c:pt>
                <c:pt idx="23">
                  <c:v>32.799999999999997</c:v>
                </c:pt>
                <c:pt idx="24">
                  <c:v>32.9</c:v>
                </c:pt>
                <c:pt idx="25">
                  <c:v>33.6</c:v>
                </c:pt>
                <c:pt idx="26">
                  <c:v>37.5</c:v>
                </c:pt>
                <c:pt idx="27">
                  <c:v>45.6</c:v>
                </c:pt>
                <c:pt idx="28">
                  <c:v>49.2</c:v>
                </c:pt>
              </c:numCache>
            </c:numRef>
          </c:val>
          <c:extLst>
            <c:ext xmlns:c16="http://schemas.microsoft.com/office/drawing/2014/chart" uri="{C3380CC4-5D6E-409C-BE32-E72D297353CC}">
              <c16:uniqueId val="{00000004-0963-4FD9-97F8-8B0222ADD997}"/>
            </c:ext>
          </c:extLst>
        </c:ser>
        <c:dLbls>
          <c:showLegendKey val="0"/>
          <c:showVal val="0"/>
          <c:showCatName val="0"/>
          <c:showSerName val="0"/>
          <c:showPercent val="0"/>
          <c:showBubbleSize val="0"/>
        </c:dLbls>
        <c:gapWidth val="50"/>
        <c:axId val="393476816"/>
        <c:axId val="393478784"/>
      </c:barChart>
      <c:catAx>
        <c:axId val="39347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78784"/>
        <c:crosses val="autoZero"/>
        <c:auto val="1"/>
        <c:lblAlgn val="ctr"/>
        <c:lblOffset val="100"/>
        <c:noMultiLvlLbl val="0"/>
      </c:catAx>
      <c:valAx>
        <c:axId val="393478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7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38760639994634E-2"/>
          <c:y val="5.5948174322732629E-2"/>
          <c:w val="0.93922513417166142"/>
          <c:h val="0.8382522745610862"/>
        </c:manualLayout>
      </c:layout>
      <c:lineChart>
        <c:grouping val="standard"/>
        <c:varyColors val="0"/>
        <c:ser>
          <c:idx val="0"/>
          <c:order val="0"/>
          <c:tx>
            <c:strRef>
              <c:f>[une_rt_a.xls]Data6!$A$12</c:f>
              <c:strCache>
                <c:ptCount val="1"/>
                <c:pt idx="0">
                  <c:v>European Union (28 countries)</c:v>
                </c:pt>
              </c:strCache>
            </c:strRef>
          </c:tx>
          <c:spPr>
            <a:ln w="28575" cap="rnd">
              <a:solidFill>
                <a:schemeClr val="accent1"/>
              </a:solidFill>
              <a:round/>
            </a:ln>
            <a:effectLst/>
          </c:spPr>
          <c:marker>
            <c:symbol val="none"/>
          </c:marker>
          <c:cat>
            <c:strRef>
              <c:f>[une_rt_a.xls]Data6!$B$11:$R$11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[une_rt_a.xls]Data6!$B$12:$R$12</c:f>
              <c:numCache>
                <c:formatCode>#,##0.0</c:formatCode>
                <c:ptCount val="17"/>
                <c:pt idx="0">
                  <c:v>19.3</c:v>
                </c:pt>
                <c:pt idx="1">
                  <c:v>19</c:v>
                </c:pt>
                <c:pt idx="2">
                  <c:v>19.7</c:v>
                </c:pt>
                <c:pt idx="3">
                  <c:v>18.7</c:v>
                </c:pt>
                <c:pt idx="4">
                  <c:v>19.2</c:v>
                </c:pt>
                <c:pt idx="5">
                  <c:v>19</c:v>
                </c:pt>
                <c:pt idx="6">
                  <c:v>17.7</c:v>
                </c:pt>
                <c:pt idx="7">
                  <c:v>15.9</c:v>
                </c:pt>
                <c:pt idx="8">
                  <c:v>15.9</c:v>
                </c:pt>
                <c:pt idx="9">
                  <c:v>20.3</c:v>
                </c:pt>
                <c:pt idx="10">
                  <c:v>21.4</c:v>
                </c:pt>
                <c:pt idx="11">
                  <c:v>21.7</c:v>
                </c:pt>
                <c:pt idx="12">
                  <c:v>23.3</c:v>
                </c:pt>
                <c:pt idx="13">
                  <c:v>23.7</c:v>
                </c:pt>
                <c:pt idx="14">
                  <c:v>22.2</c:v>
                </c:pt>
                <c:pt idx="15">
                  <c:v>20.3</c:v>
                </c:pt>
                <c:pt idx="16">
                  <c:v>18.7</c:v>
                </c:pt>
              </c:numCache>
            </c:numRef>
          </c:val>
          <c:smooth val="0"/>
          <c:extLst>
            <c:ext xmlns:c16="http://schemas.microsoft.com/office/drawing/2014/chart" uri="{C3380CC4-5D6E-409C-BE32-E72D297353CC}">
              <c16:uniqueId val="{00000000-CFA5-439B-A4A3-56E9CD1B055F}"/>
            </c:ext>
          </c:extLst>
        </c:ser>
        <c:ser>
          <c:idx val="1"/>
          <c:order val="1"/>
          <c:tx>
            <c:strRef>
              <c:f>[une_rt_a.xls]Data6!$A$22</c:f>
              <c:strCache>
                <c:ptCount val="1"/>
                <c:pt idx="0">
                  <c:v>Germany</c:v>
                </c:pt>
              </c:strCache>
            </c:strRef>
          </c:tx>
          <c:spPr>
            <a:ln w="19050" cap="rnd">
              <a:solidFill>
                <a:schemeClr val="accent2"/>
              </a:solidFill>
              <a:round/>
            </a:ln>
            <a:effectLst/>
          </c:spPr>
          <c:marker>
            <c:symbol val="none"/>
          </c:marker>
          <c:cat>
            <c:strRef>
              <c:f>[une_rt_a.xls]Data6!$B$11:$R$11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[une_rt_a.xls]Data6!$B$22:$R$22</c:f>
              <c:numCache>
                <c:formatCode>#,##0.0</c:formatCode>
                <c:ptCount val="17"/>
                <c:pt idx="0">
                  <c:v>8.6999999999999993</c:v>
                </c:pt>
                <c:pt idx="1">
                  <c:v>8.3000000000000007</c:v>
                </c:pt>
                <c:pt idx="2">
                  <c:v>9.8000000000000007</c:v>
                </c:pt>
                <c:pt idx="3">
                  <c:v>11.5</c:v>
                </c:pt>
                <c:pt idx="4">
                  <c:v>13.7</c:v>
                </c:pt>
                <c:pt idx="5">
                  <c:v>15.4</c:v>
                </c:pt>
                <c:pt idx="6">
                  <c:v>13.6</c:v>
                </c:pt>
                <c:pt idx="7">
                  <c:v>11.8</c:v>
                </c:pt>
                <c:pt idx="8">
                  <c:v>10.4</c:v>
                </c:pt>
                <c:pt idx="9">
                  <c:v>11.1</c:v>
                </c:pt>
                <c:pt idx="10">
                  <c:v>9.8000000000000007</c:v>
                </c:pt>
                <c:pt idx="11">
                  <c:v>8.5</c:v>
                </c:pt>
                <c:pt idx="12">
                  <c:v>8</c:v>
                </c:pt>
                <c:pt idx="13">
                  <c:v>7.8</c:v>
                </c:pt>
                <c:pt idx="14">
                  <c:v>7.7</c:v>
                </c:pt>
                <c:pt idx="15">
                  <c:v>7.2</c:v>
                </c:pt>
                <c:pt idx="16">
                  <c:v>7.1</c:v>
                </c:pt>
              </c:numCache>
            </c:numRef>
          </c:val>
          <c:smooth val="0"/>
          <c:extLst>
            <c:ext xmlns:c16="http://schemas.microsoft.com/office/drawing/2014/chart" uri="{C3380CC4-5D6E-409C-BE32-E72D297353CC}">
              <c16:uniqueId val="{00000001-CFA5-439B-A4A3-56E9CD1B055F}"/>
            </c:ext>
          </c:extLst>
        </c:ser>
        <c:ser>
          <c:idx val="2"/>
          <c:order val="2"/>
          <c:tx>
            <c:strRef>
              <c:f>[une_rt_a.xls]Data6!$A$25</c:f>
              <c:strCache>
                <c:ptCount val="1"/>
                <c:pt idx="0">
                  <c:v>Greece</c:v>
                </c:pt>
              </c:strCache>
            </c:strRef>
          </c:tx>
          <c:spPr>
            <a:ln w="19050" cap="rnd">
              <a:solidFill>
                <a:schemeClr val="accent3"/>
              </a:solidFill>
              <a:prstDash val="dash"/>
              <a:round/>
            </a:ln>
            <a:effectLst/>
          </c:spPr>
          <c:marker>
            <c:symbol val="none"/>
          </c:marker>
          <c:cat>
            <c:strRef>
              <c:f>[une_rt_a.xls]Data6!$B$11:$R$11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[une_rt_a.xls]Data6!$B$25:$R$25</c:f>
              <c:numCache>
                <c:formatCode>#,##0.0</c:formatCode>
                <c:ptCount val="17"/>
                <c:pt idx="0">
                  <c:v>29.1</c:v>
                </c:pt>
                <c:pt idx="1">
                  <c:v>28</c:v>
                </c:pt>
                <c:pt idx="2">
                  <c:v>26.8</c:v>
                </c:pt>
                <c:pt idx="3">
                  <c:v>26.8</c:v>
                </c:pt>
                <c:pt idx="4">
                  <c:v>26.5</c:v>
                </c:pt>
                <c:pt idx="5">
                  <c:v>25.8</c:v>
                </c:pt>
                <c:pt idx="6">
                  <c:v>25</c:v>
                </c:pt>
                <c:pt idx="7">
                  <c:v>22.7</c:v>
                </c:pt>
                <c:pt idx="8">
                  <c:v>21.9</c:v>
                </c:pt>
                <c:pt idx="9">
                  <c:v>25.7</c:v>
                </c:pt>
                <c:pt idx="10">
                  <c:v>33</c:v>
                </c:pt>
                <c:pt idx="11">
                  <c:v>44.7</c:v>
                </c:pt>
                <c:pt idx="12">
                  <c:v>55.3</c:v>
                </c:pt>
                <c:pt idx="13">
                  <c:v>58.3</c:v>
                </c:pt>
                <c:pt idx="14">
                  <c:v>52.4</c:v>
                </c:pt>
                <c:pt idx="15">
                  <c:v>49.8</c:v>
                </c:pt>
                <c:pt idx="16">
                  <c:v>47.3</c:v>
                </c:pt>
              </c:numCache>
            </c:numRef>
          </c:val>
          <c:smooth val="0"/>
          <c:extLst>
            <c:ext xmlns:c16="http://schemas.microsoft.com/office/drawing/2014/chart" uri="{C3380CC4-5D6E-409C-BE32-E72D297353CC}">
              <c16:uniqueId val="{00000002-CFA5-439B-A4A3-56E9CD1B055F}"/>
            </c:ext>
          </c:extLst>
        </c:ser>
        <c:ser>
          <c:idx val="3"/>
          <c:order val="3"/>
          <c:tx>
            <c:strRef>
              <c:f>[une_rt_a.xls]Data6!$A$26</c:f>
              <c:strCache>
                <c:ptCount val="1"/>
                <c:pt idx="0">
                  <c:v>Spain</c:v>
                </c:pt>
              </c:strCache>
            </c:strRef>
          </c:tx>
          <c:spPr>
            <a:ln w="19050" cap="rnd">
              <a:solidFill>
                <a:schemeClr val="accent4"/>
              </a:solidFill>
              <a:prstDash val="dash"/>
              <a:round/>
            </a:ln>
            <a:effectLst/>
          </c:spPr>
          <c:marker>
            <c:symbol val="none"/>
          </c:marker>
          <c:cat>
            <c:strRef>
              <c:f>[une_rt_a.xls]Data6!$B$11:$R$11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[une_rt_a.xls]Data6!$B$26:$R$26</c:f>
              <c:numCache>
                <c:formatCode>#,##0.0</c:formatCode>
                <c:ptCount val="17"/>
                <c:pt idx="0">
                  <c:v>23.2</c:v>
                </c:pt>
                <c:pt idx="1">
                  <c:v>21.1</c:v>
                </c:pt>
                <c:pt idx="2">
                  <c:v>22.2</c:v>
                </c:pt>
                <c:pt idx="3">
                  <c:v>22.7</c:v>
                </c:pt>
                <c:pt idx="4">
                  <c:v>22</c:v>
                </c:pt>
                <c:pt idx="5">
                  <c:v>19.600000000000001</c:v>
                </c:pt>
                <c:pt idx="6">
                  <c:v>17.899999999999999</c:v>
                </c:pt>
                <c:pt idx="7">
                  <c:v>18.100000000000001</c:v>
                </c:pt>
                <c:pt idx="8">
                  <c:v>24.5</c:v>
                </c:pt>
                <c:pt idx="9">
                  <c:v>37.700000000000003</c:v>
                </c:pt>
                <c:pt idx="10">
                  <c:v>41.5</c:v>
                </c:pt>
                <c:pt idx="11">
                  <c:v>46.2</c:v>
                </c:pt>
                <c:pt idx="12">
                  <c:v>52.9</c:v>
                </c:pt>
                <c:pt idx="13">
                  <c:v>55.5</c:v>
                </c:pt>
                <c:pt idx="14">
                  <c:v>53.2</c:v>
                </c:pt>
                <c:pt idx="15">
                  <c:v>48.3</c:v>
                </c:pt>
                <c:pt idx="16">
                  <c:v>44.4</c:v>
                </c:pt>
              </c:numCache>
            </c:numRef>
          </c:val>
          <c:smooth val="0"/>
          <c:extLst>
            <c:ext xmlns:c16="http://schemas.microsoft.com/office/drawing/2014/chart" uri="{C3380CC4-5D6E-409C-BE32-E72D297353CC}">
              <c16:uniqueId val="{00000003-CFA5-439B-A4A3-56E9CD1B055F}"/>
            </c:ext>
          </c:extLst>
        </c:ser>
        <c:ser>
          <c:idx val="4"/>
          <c:order val="4"/>
          <c:tx>
            <c:strRef>
              <c:f>[une_rt_a.xls]Data6!$A$37</c:f>
              <c:strCache>
                <c:ptCount val="1"/>
                <c:pt idx="0">
                  <c:v>Austria</c:v>
                </c:pt>
              </c:strCache>
            </c:strRef>
          </c:tx>
          <c:spPr>
            <a:ln w="19050" cap="rnd">
              <a:solidFill>
                <a:schemeClr val="accent5"/>
              </a:solidFill>
              <a:round/>
            </a:ln>
            <a:effectLst/>
          </c:spPr>
          <c:marker>
            <c:symbol val="none"/>
          </c:marker>
          <c:cat>
            <c:strRef>
              <c:f>[une_rt_a.xls]Data6!$B$11:$R$11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[une_rt_a.xls]Data6!$B$37:$R$37</c:f>
              <c:numCache>
                <c:formatCode>#,##0.0</c:formatCode>
                <c:ptCount val="17"/>
                <c:pt idx="0">
                  <c:v>5.6</c:v>
                </c:pt>
                <c:pt idx="1">
                  <c:v>6.2</c:v>
                </c:pt>
                <c:pt idx="2">
                  <c:v>6.7</c:v>
                </c:pt>
                <c:pt idx="3">
                  <c:v>7.6</c:v>
                </c:pt>
                <c:pt idx="4">
                  <c:v>10.5</c:v>
                </c:pt>
                <c:pt idx="5">
                  <c:v>11</c:v>
                </c:pt>
                <c:pt idx="6">
                  <c:v>9.8000000000000007</c:v>
                </c:pt>
                <c:pt idx="7">
                  <c:v>9.4</c:v>
                </c:pt>
                <c:pt idx="8">
                  <c:v>8.5</c:v>
                </c:pt>
                <c:pt idx="9">
                  <c:v>10.7</c:v>
                </c:pt>
                <c:pt idx="10">
                  <c:v>9.5</c:v>
                </c:pt>
                <c:pt idx="11">
                  <c:v>8.9</c:v>
                </c:pt>
                <c:pt idx="12">
                  <c:v>9.4</c:v>
                </c:pt>
                <c:pt idx="13">
                  <c:v>9.6999999999999993</c:v>
                </c:pt>
                <c:pt idx="14">
                  <c:v>10.3</c:v>
                </c:pt>
                <c:pt idx="15">
                  <c:v>10.6</c:v>
                </c:pt>
                <c:pt idx="16">
                  <c:v>11.2</c:v>
                </c:pt>
              </c:numCache>
            </c:numRef>
          </c:val>
          <c:smooth val="0"/>
          <c:extLst>
            <c:ext xmlns:c16="http://schemas.microsoft.com/office/drawing/2014/chart" uri="{C3380CC4-5D6E-409C-BE32-E72D297353CC}">
              <c16:uniqueId val="{00000004-CFA5-439B-A4A3-56E9CD1B055F}"/>
            </c:ext>
          </c:extLst>
        </c:ser>
        <c:ser>
          <c:idx val="5"/>
          <c:order val="5"/>
          <c:tx>
            <c:strRef>
              <c:f>[une_rt_a.xls]Data6!$A$39</c:f>
              <c:strCache>
                <c:ptCount val="1"/>
                <c:pt idx="0">
                  <c:v>Portugal</c:v>
                </c:pt>
              </c:strCache>
            </c:strRef>
          </c:tx>
          <c:spPr>
            <a:ln w="19050" cap="rnd">
              <a:solidFill>
                <a:schemeClr val="accent6"/>
              </a:solidFill>
              <a:prstDash val="dash"/>
              <a:round/>
            </a:ln>
            <a:effectLst/>
          </c:spPr>
          <c:marker>
            <c:symbol val="none"/>
          </c:marker>
          <c:cat>
            <c:strRef>
              <c:f>[une_rt_a.xls]Data6!$B$11:$R$11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[une_rt_a.xls]Data6!$B$39:$R$39</c:f>
              <c:numCache>
                <c:formatCode>#,##0.0</c:formatCode>
                <c:ptCount val="17"/>
                <c:pt idx="0">
                  <c:v>12.5</c:v>
                </c:pt>
                <c:pt idx="1">
                  <c:v>13.4</c:v>
                </c:pt>
                <c:pt idx="2">
                  <c:v>15.6</c:v>
                </c:pt>
                <c:pt idx="3">
                  <c:v>18.600000000000001</c:v>
                </c:pt>
                <c:pt idx="4">
                  <c:v>19.7</c:v>
                </c:pt>
                <c:pt idx="5">
                  <c:v>20.8</c:v>
                </c:pt>
                <c:pt idx="6">
                  <c:v>21.2</c:v>
                </c:pt>
                <c:pt idx="7">
                  <c:v>21.4</c:v>
                </c:pt>
                <c:pt idx="8">
                  <c:v>21.6</c:v>
                </c:pt>
                <c:pt idx="9">
                  <c:v>25.3</c:v>
                </c:pt>
                <c:pt idx="10">
                  <c:v>28.2</c:v>
                </c:pt>
                <c:pt idx="11">
                  <c:v>30.2</c:v>
                </c:pt>
                <c:pt idx="12">
                  <c:v>38</c:v>
                </c:pt>
                <c:pt idx="13">
                  <c:v>38.1</c:v>
                </c:pt>
                <c:pt idx="14">
                  <c:v>34.700000000000003</c:v>
                </c:pt>
                <c:pt idx="15">
                  <c:v>32</c:v>
                </c:pt>
                <c:pt idx="16">
                  <c:v>28.2</c:v>
                </c:pt>
              </c:numCache>
            </c:numRef>
          </c:val>
          <c:smooth val="0"/>
          <c:extLst>
            <c:ext xmlns:c16="http://schemas.microsoft.com/office/drawing/2014/chart" uri="{C3380CC4-5D6E-409C-BE32-E72D297353CC}">
              <c16:uniqueId val="{00000005-CFA5-439B-A4A3-56E9CD1B055F}"/>
            </c:ext>
          </c:extLst>
        </c:ser>
        <c:ser>
          <c:idx val="6"/>
          <c:order val="6"/>
          <c:tx>
            <c:strRef>
              <c:f>[une_rt_a.xls]Data6!$A$29</c:f>
              <c:strCache>
                <c:ptCount val="1"/>
                <c:pt idx="0">
                  <c:v>Italy</c:v>
                </c:pt>
              </c:strCache>
            </c:strRef>
          </c:tx>
          <c:spPr>
            <a:ln w="19050" cap="rnd">
              <a:solidFill>
                <a:schemeClr val="accent1">
                  <a:lumMod val="60000"/>
                </a:schemeClr>
              </a:solidFill>
              <a:prstDash val="dash"/>
              <a:round/>
            </a:ln>
            <a:effectLst/>
          </c:spPr>
          <c:marker>
            <c:symbol val="none"/>
          </c:marker>
          <c:val>
            <c:numRef>
              <c:f>[une_rt_a.xls]Data6!$B$29:$R$29</c:f>
              <c:numCache>
                <c:formatCode>#,##0.0</c:formatCode>
                <c:ptCount val="17"/>
                <c:pt idx="0">
                  <c:v>26.2</c:v>
                </c:pt>
                <c:pt idx="1">
                  <c:v>23.1</c:v>
                </c:pt>
                <c:pt idx="2">
                  <c:v>22</c:v>
                </c:pt>
                <c:pt idx="3">
                  <c:v>23.6</c:v>
                </c:pt>
                <c:pt idx="4">
                  <c:v>23.5</c:v>
                </c:pt>
                <c:pt idx="5">
                  <c:v>24.1</c:v>
                </c:pt>
                <c:pt idx="6">
                  <c:v>21.8</c:v>
                </c:pt>
                <c:pt idx="7">
                  <c:v>20.399999999999999</c:v>
                </c:pt>
                <c:pt idx="8">
                  <c:v>21.2</c:v>
                </c:pt>
                <c:pt idx="9">
                  <c:v>25.3</c:v>
                </c:pt>
                <c:pt idx="10">
                  <c:v>27.9</c:v>
                </c:pt>
                <c:pt idx="11">
                  <c:v>29.2</c:v>
                </c:pt>
                <c:pt idx="12">
                  <c:v>35.299999999999997</c:v>
                </c:pt>
                <c:pt idx="13">
                  <c:v>40</c:v>
                </c:pt>
                <c:pt idx="14">
                  <c:v>42.7</c:v>
                </c:pt>
                <c:pt idx="15">
                  <c:v>40.299999999999997</c:v>
                </c:pt>
                <c:pt idx="16">
                  <c:v>37.799999999999997</c:v>
                </c:pt>
              </c:numCache>
            </c:numRef>
          </c:val>
          <c:smooth val="0"/>
          <c:extLst>
            <c:ext xmlns:c16="http://schemas.microsoft.com/office/drawing/2014/chart" uri="{C3380CC4-5D6E-409C-BE32-E72D297353CC}">
              <c16:uniqueId val="{00000006-CFA5-439B-A4A3-56E9CD1B055F}"/>
            </c:ext>
          </c:extLst>
        </c:ser>
        <c:dLbls>
          <c:showLegendKey val="0"/>
          <c:showVal val="0"/>
          <c:showCatName val="0"/>
          <c:showSerName val="0"/>
          <c:showPercent val="0"/>
          <c:showBubbleSize val="0"/>
        </c:dLbls>
        <c:smooth val="0"/>
        <c:axId val="570218504"/>
        <c:axId val="570221456"/>
      </c:lineChart>
      <c:catAx>
        <c:axId val="57021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221456"/>
        <c:crosses val="autoZero"/>
        <c:auto val="1"/>
        <c:lblAlgn val="ctr"/>
        <c:lblOffset val="100"/>
        <c:noMultiLvlLbl val="0"/>
      </c:catAx>
      <c:valAx>
        <c:axId val="570221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218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sz="1800" b="1" i="0" baseline="0" dirty="0" err="1">
                <a:effectLst/>
              </a:rPr>
              <a:t>Arbeits-Armutsgefährdungsquote</a:t>
            </a:r>
            <a:r>
              <a:rPr lang="nl-NL" sz="1800" b="1" i="0" baseline="0" dirty="0">
                <a:effectLst/>
              </a:rPr>
              <a:t> der 18- bis 64-jährigen (2016)</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'[ilc_iw01 (1).xls]Data'!$B$11</c:f>
              <c:strCache>
                <c:ptCount val="1"/>
                <c:pt idx="0">
                  <c:v>2016</c:v>
                </c:pt>
              </c:strCache>
            </c:strRef>
          </c:tx>
          <c:spPr>
            <a:solidFill>
              <a:schemeClr val="accent1"/>
            </a:solidFill>
            <a:ln>
              <a:noFill/>
            </a:ln>
            <a:effectLst/>
          </c:spPr>
          <c:invertIfNegative val="0"/>
          <c:dPt>
            <c:idx val="12"/>
            <c:invertIfNegative val="0"/>
            <c:bubble3D val="0"/>
            <c:spPr>
              <a:solidFill>
                <a:srgbClr val="FF0000"/>
              </a:solidFill>
              <a:ln>
                <a:noFill/>
              </a:ln>
              <a:effectLst/>
            </c:spPr>
            <c:extLst>
              <c:ext xmlns:c16="http://schemas.microsoft.com/office/drawing/2014/chart" uri="{C3380CC4-5D6E-409C-BE32-E72D297353CC}">
                <c16:uniqueId val="{00000001-5841-412C-B516-1D7333F292BD}"/>
              </c:ext>
            </c:extLst>
          </c:dPt>
          <c:dPt>
            <c:idx val="18"/>
            <c:invertIfNegative val="0"/>
            <c:bubble3D val="0"/>
            <c:spPr>
              <a:solidFill>
                <a:srgbClr val="FF0000"/>
              </a:solidFill>
              <a:ln>
                <a:noFill/>
              </a:ln>
              <a:effectLst/>
            </c:spPr>
            <c:extLst>
              <c:ext xmlns:c16="http://schemas.microsoft.com/office/drawing/2014/chart" uri="{C3380CC4-5D6E-409C-BE32-E72D297353CC}">
                <c16:uniqueId val="{00000003-5841-412C-B516-1D7333F292BD}"/>
              </c:ext>
            </c:extLst>
          </c:dPt>
          <c:cat>
            <c:strRef>
              <c:f>'[ilc_iw01 (1).xls]Data'!$A$12:$A$40</c:f>
              <c:strCache>
                <c:ptCount val="29"/>
                <c:pt idx="0">
                  <c:v>Finland</c:v>
                </c:pt>
                <c:pt idx="1">
                  <c:v>Czech Republic</c:v>
                </c:pt>
                <c:pt idx="2">
                  <c:v>Belgium</c:v>
                </c:pt>
                <c:pt idx="3">
                  <c:v>Ireland (2015)</c:v>
                </c:pt>
                <c:pt idx="4">
                  <c:v>Denmark</c:v>
                </c:pt>
                <c:pt idx="5">
                  <c:v>Croatia</c:v>
                </c:pt>
                <c:pt idx="6">
                  <c:v>Netherlands</c:v>
                </c:pt>
                <c:pt idx="7">
                  <c:v>Malta</c:v>
                </c:pt>
                <c:pt idx="8">
                  <c:v>Slovenia</c:v>
                </c:pt>
                <c:pt idx="9">
                  <c:v>Slovakia</c:v>
                </c:pt>
                <c:pt idx="10">
                  <c:v>Sweden</c:v>
                </c:pt>
                <c:pt idx="11">
                  <c:v>France</c:v>
                </c:pt>
                <c:pt idx="12">
                  <c:v>Austria</c:v>
                </c:pt>
                <c:pt idx="13">
                  <c:v>Cyprus</c:v>
                </c:pt>
                <c:pt idx="14">
                  <c:v>Latvia</c:v>
                </c:pt>
                <c:pt idx="15">
                  <c:v>United Kingdom</c:v>
                </c:pt>
                <c:pt idx="16">
                  <c:v>Lithuania</c:v>
                </c:pt>
                <c:pt idx="17">
                  <c:v>Germany</c:v>
                </c:pt>
                <c:pt idx="18">
                  <c:v>European Union (28 countries)</c:v>
                </c:pt>
                <c:pt idx="19">
                  <c:v>Hungary</c:v>
                </c:pt>
                <c:pt idx="20">
                  <c:v>Estonia</c:v>
                </c:pt>
                <c:pt idx="21">
                  <c:v>Portugal</c:v>
                </c:pt>
                <c:pt idx="22">
                  <c:v>Poland</c:v>
                </c:pt>
                <c:pt idx="23">
                  <c:v>Italy</c:v>
                </c:pt>
                <c:pt idx="24">
                  <c:v>Bulgaria</c:v>
                </c:pt>
                <c:pt idx="25">
                  <c:v>Luxembourg</c:v>
                </c:pt>
                <c:pt idx="26">
                  <c:v>Spain</c:v>
                </c:pt>
                <c:pt idx="27">
                  <c:v>Greece</c:v>
                </c:pt>
                <c:pt idx="28">
                  <c:v>Romania</c:v>
                </c:pt>
              </c:strCache>
            </c:strRef>
          </c:cat>
          <c:val>
            <c:numRef>
              <c:f>'[ilc_iw01 (1).xls]Data'!$B$12:$B$40</c:f>
              <c:numCache>
                <c:formatCode>#,##0.0</c:formatCode>
                <c:ptCount val="29"/>
                <c:pt idx="0">
                  <c:v>3.1</c:v>
                </c:pt>
                <c:pt idx="1">
                  <c:v>3.8</c:v>
                </c:pt>
                <c:pt idx="2">
                  <c:v>4.7</c:v>
                </c:pt>
                <c:pt idx="3">
                  <c:v>4.8</c:v>
                </c:pt>
                <c:pt idx="4">
                  <c:v>5.3</c:v>
                </c:pt>
                <c:pt idx="5">
                  <c:v>5.5</c:v>
                </c:pt>
                <c:pt idx="6">
                  <c:v>5.6</c:v>
                </c:pt>
                <c:pt idx="7">
                  <c:v>5.7</c:v>
                </c:pt>
                <c:pt idx="8">
                  <c:v>6.1</c:v>
                </c:pt>
                <c:pt idx="9">
                  <c:v>6.5</c:v>
                </c:pt>
                <c:pt idx="10">
                  <c:v>6.8</c:v>
                </c:pt>
                <c:pt idx="11">
                  <c:v>8</c:v>
                </c:pt>
                <c:pt idx="12">
                  <c:v>8.3000000000000007</c:v>
                </c:pt>
                <c:pt idx="13">
                  <c:v>8.4</c:v>
                </c:pt>
                <c:pt idx="14">
                  <c:v>8.5</c:v>
                </c:pt>
                <c:pt idx="15">
                  <c:v>8.6</c:v>
                </c:pt>
                <c:pt idx="16">
                  <c:v>8.6999999999999993</c:v>
                </c:pt>
                <c:pt idx="17">
                  <c:v>9.5</c:v>
                </c:pt>
                <c:pt idx="18">
                  <c:v>9.6</c:v>
                </c:pt>
                <c:pt idx="19">
                  <c:v>9.6999999999999993</c:v>
                </c:pt>
                <c:pt idx="20">
                  <c:v>9.9</c:v>
                </c:pt>
                <c:pt idx="21">
                  <c:v>10.8</c:v>
                </c:pt>
                <c:pt idx="22">
                  <c:v>10.9</c:v>
                </c:pt>
                <c:pt idx="23">
                  <c:v>11.4</c:v>
                </c:pt>
                <c:pt idx="24">
                  <c:v>11.6</c:v>
                </c:pt>
                <c:pt idx="25">
                  <c:v>12</c:v>
                </c:pt>
                <c:pt idx="26">
                  <c:v>13.1</c:v>
                </c:pt>
                <c:pt idx="27">
                  <c:v>14</c:v>
                </c:pt>
                <c:pt idx="28">
                  <c:v>18.600000000000001</c:v>
                </c:pt>
              </c:numCache>
            </c:numRef>
          </c:val>
          <c:extLst>
            <c:ext xmlns:c16="http://schemas.microsoft.com/office/drawing/2014/chart" uri="{C3380CC4-5D6E-409C-BE32-E72D297353CC}">
              <c16:uniqueId val="{00000004-5841-412C-B516-1D7333F292BD}"/>
            </c:ext>
          </c:extLst>
        </c:ser>
        <c:dLbls>
          <c:showLegendKey val="0"/>
          <c:showVal val="0"/>
          <c:showCatName val="0"/>
          <c:showSerName val="0"/>
          <c:showPercent val="0"/>
          <c:showBubbleSize val="0"/>
        </c:dLbls>
        <c:gapWidth val="50"/>
        <c:axId val="387916536"/>
        <c:axId val="387918504"/>
      </c:barChart>
      <c:catAx>
        <c:axId val="38791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918504"/>
        <c:crosses val="autoZero"/>
        <c:auto val="1"/>
        <c:lblAlgn val="ctr"/>
        <c:lblOffset val="100"/>
        <c:noMultiLvlLbl val="0"/>
      </c:catAx>
      <c:valAx>
        <c:axId val="3879185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916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9B4CC-056C-49AC-B686-0BBA0F8A6601}" type="doc">
      <dgm:prSet loTypeId="urn:microsoft.com/office/officeart/2008/layout/HorizontalMultiLevelHierarchy" loCatId="hierarchy" qsTypeId="urn:microsoft.com/office/officeart/2005/8/quickstyle/3d6" qsCatId="3D" csTypeId="urn:microsoft.com/office/officeart/2005/8/colors/accent1_2" csCatId="accent1" phldr="1"/>
      <dgm:spPr/>
      <dgm:t>
        <a:bodyPr/>
        <a:lstStyle/>
        <a:p>
          <a:endParaRPr lang="de-AT"/>
        </a:p>
      </dgm:t>
    </dgm:pt>
    <dgm:pt modelId="{21AD0156-2B08-4D05-8197-9743E0D4194D}">
      <dgm:prSet phldrT="[Text]"/>
      <dgm:spPr>
        <a:solidFill>
          <a:srgbClr val="6797CB"/>
        </a:solidFill>
      </dgm:spPr>
      <dgm:t>
        <a:bodyPr/>
        <a:lstStyle/>
        <a:p>
          <a:r>
            <a:rPr lang="de-AT" dirty="0"/>
            <a:t>Vermögen</a:t>
          </a:r>
        </a:p>
      </dgm:t>
    </dgm:pt>
    <dgm:pt modelId="{F47E1E51-B837-4168-A132-6C2D140C7627}" type="parTrans" cxnId="{6E8EA443-4477-4464-B1C1-66DCCA31104F}">
      <dgm:prSet/>
      <dgm:spPr/>
      <dgm:t>
        <a:bodyPr/>
        <a:lstStyle/>
        <a:p>
          <a:endParaRPr lang="de-AT"/>
        </a:p>
      </dgm:t>
    </dgm:pt>
    <dgm:pt modelId="{8D3D8B60-9762-470F-8279-202C5679365F}" type="sibTrans" cxnId="{6E8EA443-4477-4464-B1C1-66DCCA31104F}">
      <dgm:prSet/>
      <dgm:spPr/>
      <dgm:t>
        <a:bodyPr/>
        <a:lstStyle/>
        <a:p>
          <a:endParaRPr lang="de-AT"/>
        </a:p>
      </dgm:t>
    </dgm:pt>
    <dgm:pt modelId="{2A7469DA-4115-476C-8B55-CADB89FF79A3}">
      <dgm:prSet phldrT="[Text]"/>
      <dgm:spPr>
        <a:solidFill>
          <a:srgbClr val="0066FF"/>
        </a:solidFill>
      </dgm:spPr>
      <dgm:t>
        <a:bodyPr/>
        <a:lstStyle/>
        <a:p>
          <a:r>
            <a:rPr lang="de-AT" dirty="0"/>
            <a:t>Einkommen aus Arbeit</a:t>
          </a:r>
        </a:p>
      </dgm:t>
    </dgm:pt>
    <dgm:pt modelId="{7D15C80A-8275-475D-9624-C0923E925529}" type="parTrans" cxnId="{37E13D12-831E-47CF-8B00-52C3C18BE776}">
      <dgm:prSet/>
      <dgm:spPr/>
      <dgm:t>
        <a:bodyPr/>
        <a:lstStyle/>
        <a:p>
          <a:endParaRPr lang="de-AT"/>
        </a:p>
      </dgm:t>
    </dgm:pt>
    <dgm:pt modelId="{ACEA7F8A-9C68-4659-A78E-7BA6F9749655}" type="sibTrans" cxnId="{37E13D12-831E-47CF-8B00-52C3C18BE776}">
      <dgm:prSet/>
      <dgm:spPr/>
      <dgm:t>
        <a:bodyPr/>
        <a:lstStyle/>
        <a:p>
          <a:endParaRPr lang="de-AT"/>
        </a:p>
      </dgm:t>
    </dgm:pt>
    <dgm:pt modelId="{B887E2E6-A8F8-4F8D-B688-6E2DF9B31C83}">
      <dgm:prSet phldrT="[Text]"/>
      <dgm:spPr>
        <a:solidFill>
          <a:srgbClr val="0066FF"/>
        </a:solidFill>
      </dgm:spPr>
      <dgm:t>
        <a:bodyPr/>
        <a:lstStyle/>
        <a:p>
          <a:r>
            <a:rPr lang="de-AT" dirty="0"/>
            <a:t>Einkommen aus Vermögen</a:t>
          </a:r>
        </a:p>
      </dgm:t>
    </dgm:pt>
    <dgm:pt modelId="{F8E6268F-83C0-4E49-8B90-A2E8EABC5B4B}" type="parTrans" cxnId="{EB429FFA-3865-43C8-A7B2-EF0BA899C3F1}">
      <dgm:prSet/>
      <dgm:spPr/>
      <dgm:t>
        <a:bodyPr/>
        <a:lstStyle/>
        <a:p>
          <a:endParaRPr lang="de-AT"/>
        </a:p>
      </dgm:t>
    </dgm:pt>
    <dgm:pt modelId="{5AD58EF8-8C9D-49DC-8AD7-9B0EDFF56805}" type="sibTrans" cxnId="{EB429FFA-3865-43C8-A7B2-EF0BA899C3F1}">
      <dgm:prSet/>
      <dgm:spPr/>
      <dgm:t>
        <a:bodyPr/>
        <a:lstStyle/>
        <a:p>
          <a:endParaRPr lang="de-AT"/>
        </a:p>
      </dgm:t>
    </dgm:pt>
    <dgm:pt modelId="{774E77D3-D902-4A7E-A7A7-D5C3B13B5923}">
      <dgm:prSet phldrT="[Text]"/>
      <dgm:spPr>
        <a:solidFill>
          <a:srgbClr val="0066FF"/>
        </a:solidFill>
      </dgm:spPr>
      <dgm:t>
        <a:bodyPr/>
        <a:lstStyle/>
        <a:p>
          <a:r>
            <a:rPr lang="de-AT" dirty="0"/>
            <a:t>Schenkungen</a:t>
          </a:r>
        </a:p>
      </dgm:t>
    </dgm:pt>
    <dgm:pt modelId="{D304AD1C-71FE-499A-941A-49C608F4FFCB}" type="parTrans" cxnId="{CD4FC5D9-D74D-4B44-87B3-282F26703FD9}">
      <dgm:prSet/>
      <dgm:spPr/>
      <dgm:t>
        <a:bodyPr/>
        <a:lstStyle/>
        <a:p>
          <a:endParaRPr lang="de-AT"/>
        </a:p>
      </dgm:t>
    </dgm:pt>
    <dgm:pt modelId="{2EFE64B4-A3C4-405E-8900-4DC04E4275B9}" type="sibTrans" cxnId="{CD4FC5D9-D74D-4B44-87B3-282F26703FD9}">
      <dgm:prSet/>
      <dgm:spPr/>
      <dgm:t>
        <a:bodyPr/>
        <a:lstStyle/>
        <a:p>
          <a:endParaRPr lang="de-AT"/>
        </a:p>
      </dgm:t>
    </dgm:pt>
    <dgm:pt modelId="{93475971-F6B6-45E7-B611-A7364474EC35}">
      <dgm:prSet phldrT="[Text]"/>
      <dgm:spPr>
        <a:solidFill>
          <a:srgbClr val="0066FF"/>
        </a:solidFill>
      </dgm:spPr>
      <dgm:t>
        <a:bodyPr/>
        <a:lstStyle/>
        <a:p>
          <a:r>
            <a:rPr lang="de-AT" dirty="0"/>
            <a:t>Erbschaften</a:t>
          </a:r>
        </a:p>
      </dgm:t>
    </dgm:pt>
    <dgm:pt modelId="{3772ED66-D4CB-4C39-AEA9-C6606340093C}" type="parTrans" cxnId="{3923905F-007F-4812-9DD4-8B4F1CCA0595}">
      <dgm:prSet/>
      <dgm:spPr/>
      <dgm:t>
        <a:bodyPr/>
        <a:lstStyle/>
        <a:p>
          <a:endParaRPr lang="de-AT"/>
        </a:p>
      </dgm:t>
    </dgm:pt>
    <dgm:pt modelId="{9A67865E-F746-4DC9-A57E-F3418D11BC01}" type="sibTrans" cxnId="{3923905F-007F-4812-9DD4-8B4F1CCA0595}">
      <dgm:prSet/>
      <dgm:spPr/>
      <dgm:t>
        <a:bodyPr/>
        <a:lstStyle/>
        <a:p>
          <a:endParaRPr lang="de-AT"/>
        </a:p>
      </dgm:t>
    </dgm:pt>
    <dgm:pt modelId="{7FC59AF6-97CD-4BAC-8D5A-F220FF193FA4}" type="pres">
      <dgm:prSet presAssocID="{E3C9B4CC-056C-49AC-B686-0BBA0F8A6601}" presName="Name0" presStyleCnt="0">
        <dgm:presLayoutVars>
          <dgm:chPref val="1"/>
          <dgm:dir/>
          <dgm:animOne val="branch"/>
          <dgm:animLvl val="lvl"/>
          <dgm:resizeHandles val="exact"/>
        </dgm:presLayoutVars>
      </dgm:prSet>
      <dgm:spPr/>
    </dgm:pt>
    <dgm:pt modelId="{7D1804C2-A88A-4CDE-9FE8-745D49300474}" type="pres">
      <dgm:prSet presAssocID="{21AD0156-2B08-4D05-8197-9743E0D4194D}" presName="root1" presStyleCnt="0"/>
      <dgm:spPr/>
    </dgm:pt>
    <dgm:pt modelId="{6A7F6FED-67CE-4A38-A783-9D384E938D8B}" type="pres">
      <dgm:prSet presAssocID="{21AD0156-2B08-4D05-8197-9743E0D4194D}" presName="LevelOneTextNode" presStyleLbl="node0" presStyleIdx="0" presStyleCnt="1">
        <dgm:presLayoutVars>
          <dgm:chPref val="3"/>
        </dgm:presLayoutVars>
      </dgm:prSet>
      <dgm:spPr/>
    </dgm:pt>
    <dgm:pt modelId="{66BCE992-8148-452C-973F-8F142727E886}" type="pres">
      <dgm:prSet presAssocID="{21AD0156-2B08-4D05-8197-9743E0D4194D}" presName="level2hierChild" presStyleCnt="0"/>
      <dgm:spPr/>
    </dgm:pt>
    <dgm:pt modelId="{234611D6-5E0D-4A5B-A699-ED68A60CEACE}" type="pres">
      <dgm:prSet presAssocID="{7D15C80A-8275-475D-9624-C0923E925529}" presName="conn2-1" presStyleLbl="parChTrans1D2" presStyleIdx="0" presStyleCnt="4"/>
      <dgm:spPr/>
    </dgm:pt>
    <dgm:pt modelId="{E4E4E93A-0FB5-4032-A871-5E3C449BFDE1}" type="pres">
      <dgm:prSet presAssocID="{7D15C80A-8275-475D-9624-C0923E925529}" presName="connTx" presStyleLbl="parChTrans1D2" presStyleIdx="0" presStyleCnt="4"/>
      <dgm:spPr/>
    </dgm:pt>
    <dgm:pt modelId="{B0D5E8B7-BB0A-4F12-9914-DC73CF4FC604}" type="pres">
      <dgm:prSet presAssocID="{2A7469DA-4115-476C-8B55-CADB89FF79A3}" presName="root2" presStyleCnt="0"/>
      <dgm:spPr/>
    </dgm:pt>
    <dgm:pt modelId="{A314CB11-2C51-4D98-9FB5-FA476AA5631A}" type="pres">
      <dgm:prSet presAssocID="{2A7469DA-4115-476C-8B55-CADB89FF79A3}" presName="LevelTwoTextNode" presStyleLbl="node2" presStyleIdx="0" presStyleCnt="4">
        <dgm:presLayoutVars>
          <dgm:chPref val="3"/>
        </dgm:presLayoutVars>
      </dgm:prSet>
      <dgm:spPr/>
    </dgm:pt>
    <dgm:pt modelId="{0490918F-D715-4A33-8FA5-4BB36FC5E72E}" type="pres">
      <dgm:prSet presAssocID="{2A7469DA-4115-476C-8B55-CADB89FF79A3}" presName="level3hierChild" presStyleCnt="0"/>
      <dgm:spPr/>
    </dgm:pt>
    <dgm:pt modelId="{E37518A4-CC3F-48F0-8DA6-3336D74F7DF7}" type="pres">
      <dgm:prSet presAssocID="{F8E6268F-83C0-4E49-8B90-A2E8EABC5B4B}" presName="conn2-1" presStyleLbl="parChTrans1D2" presStyleIdx="1" presStyleCnt="4"/>
      <dgm:spPr/>
    </dgm:pt>
    <dgm:pt modelId="{EFED1420-0DD5-48F8-9FE3-F0144992DE60}" type="pres">
      <dgm:prSet presAssocID="{F8E6268F-83C0-4E49-8B90-A2E8EABC5B4B}" presName="connTx" presStyleLbl="parChTrans1D2" presStyleIdx="1" presStyleCnt="4"/>
      <dgm:spPr/>
    </dgm:pt>
    <dgm:pt modelId="{9BFDE764-535D-4127-8C29-9B76CEE428B0}" type="pres">
      <dgm:prSet presAssocID="{B887E2E6-A8F8-4F8D-B688-6E2DF9B31C83}" presName="root2" presStyleCnt="0"/>
      <dgm:spPr/>
    </dgm:pt>
    <dgm:pt modelId="{9FE6FEAA-A17E-487B-838C-B9BE860EB4AF}" type="pres">
      <dgm:prSet presAssocID="{B887E2E6-A8F8-4F8D-B688-6E2DF9B31C83}" presName="LevelTwoTextNode" presStyleLbl="node2" presStyleIdx="1" presStyleCnt="4">
        <dgm:presLayoutVars>
          <dgm:chPref val="3"/>
        </dgm:presLayoutVars>
      </dgm:prSet>
      <dgm:spPr/>
    </dgm:pt>
    <dgm:pt modelId="{E7113AC8-C07E-41AA-A567-8EB2316850B0}" type="pres">
      <dgm:prSet presAssocID="{B887E2E6-A8F8-4F8D-B688-6E2DF9B31C83}" presName="level3hierChild" presStyleCnt="0"/>
      <dgm:spPr/>
    </dgm:pt>
    <dgm:pt modelId="{CFE75774-9F6F-4366-A5BC-EA91F020B1F3}" type="pres">
      <dgm:prSet presAssocID="{D304AD1C-71FE-499A-941A-49C608F4FFCB}" presName="conn2-1" presStyleLbl="parChTrans1D2" presStyleIdx="2" presStyleCnt="4"/>
      <dgm:spPr/>
    </dgm:pt>
    <dgm:pt modelId="{8830D24E-A684-4A04-A610-C6CBF35B0E25}" type="pres">
      <dgm:prSet presAssocID="{D304AD1C-71FE-499A-941A-49C608F4FFCB}" presName="connTx" presStyleLbl="parChTrans1D2" presStyleIdx="2" presStyleCnt="4"/>
      <dgm:spPr/>
    </dgm:pt>
    <dgm:pt modelId="{9E8B358C-2678-4573-B22B-2EA46CC44487}" type="pres">
      <dgm:prSet presAssocID="{774E77D3-D902-4A7E-A7A7-D5C3B13B5923}" presName="root2" presStyleCnt="0"/>
      <dgm:spPr/>
    </dgm:pt>
    <dgm:pt modelId="{113FACB5-86D0-49E1-8A31-945DF919C53D}" type="pres">
      <dgm:prSet presAssocID="{774E77D3-D902-4A7E-A7A7-D5C3B13B5923}" presName="LevelTwoTextNode" presStyleLbl="node2" presStyleIdx="2" presStyleCnt="4">
        <dgm:presLayoutVars>
          <dgm:chPref val="3"/>
        </dgm:presLayoutVars>
      </dgm:prSet>
      <dgm:spPr/>
    </dgm:pt>
    <dgm:pt modelId="{570D5DAC-ECE7-4025-B2DA-595BE30AB529}" type="pres">
      <dgm:prSet presAssocID="{774E77D3-D902-4A7E-A7A7-D5C3B13B5923}" presName="level3hierChild" presStyleCnt="0"/>
      <dgm:spPr/>
    </dgm:pt>
    <dgm:pt modelId="{514A224F-2EE7-4531-AB1C-78D7CCC04973}" type="pres">
      <dgm:prSet presAssocID="{3772ED66-D4CB-4C39-AEA9-C6606340093C}" presName="conn2-1" presStyleLbl="parChTrans1D2" presStyleIdx="3" presStyleCnt="4"/>
      <dgm:spPr/>
    </dgm:pt>
    <dgm:pt modelId="{46D01113-BC55-4B3F-95EF-02C0AE21D6C8}" type="pres">
      <dgm:prSet presAssocID="{3772ED66-D4CB-4C39-AEA9-C6606340093C}" presName="connTx" presStyleLbl="parChTrans1D2" presStyleIdx="3" presStyleCnt="4"/>
      <dgm:spPr/>
    </dgm:pt>
    <dgm:pt modelId="{2D48CFA0-5529-4646-BCA3-92CA56ECF062}" type="pres">
      <dgm:prSet presAssocID="{93475971-F6B6-45E7-B611-A7364474EC35}" presName="root2" presStyleCnt="0"/>
      <dgm:spPr/>
    </dgm:pt>
    <dgm:pt modelId="{64E9ED61-9960-4D5B-9B51-6ED0005F2989}" type="pres">
      <dgm:prSet presAssocID="{93475971-F6B6-45E7-B611-A7364474EC35}" presName="LevelTwoTextNode" presStyleLbl="node2" presStyleIdx="3" presStyleCnt="4">
        <dgm:presLayoutVars>
          <dgm:chPref val="3"/>
        </dgm:presLayoutVars>
      </dgm:prSet>
      <dgm:spPr/>
    </dgm:pt>
    <dgm:pt modelId="{91AEE7F6-BAA8-4727-BFFD-9B9B0B4826B4}" type="pres">
      <dgm:prSet presAssocID="{93475971-F6B6-45E7-B611-A7364474EC35}" presName="level3hierChild" presStyleCnt="0"/>
      <dgm:spPr/>
    </dgm:pt>
  </dgm:ptLst>
  <dgm:cxnLst>
    <dgm:cxn modelId="{F4EB8301-5E78-4EDB-B207-F4A2C49D2BE4}" type="presOf" srcId="{F8E6268F-83C0-4E49-8B90-A2E8EABC5B4B}" destId="{EFED1420-0DD5-48F8-9FE3-F0144992DE60}" srcOrd="1" destOrd="0" presId="urn:microsoft.com/office/officeart/2008/layout/HorizontalMultiLevelHierarchy"/>
    <dgm:cxn modelId="{37E13D12-831E-47CF-8B00-52C3C18BE776}" srcId="{21AD0156-2B08-4D05-8197-9743E0D4194D}" destId="{2A7469DA-4115-476C-8B55-CADB89FF79A3}" srcOrd="0" destOrd="0" parTransId="{7D15C80A-8275-475D-9624-C0923E925529}" sibTransId="{ACEA7F8A-9C68-4659-A78E-7BA6F9749655}"/>
    <dgm:cxn modelId="{8ACF2D23-36FB-4EE7-ABE6-48F800C09937}" type="presOf" srcId="{E3C9B4CC-056C-49AC-B686-0BBA0F8A6601}" destId="{7FC59AF6-97CD-4BAC-8D5A-F220FF193FA4}" srcOrd="0" destOrd="0" presId="urn:microsoft.com/office/officeart/2008/layout/HorizontalMultiLevelHierarchy"/>
    <dgm:cxn modelId="{303B1625-C598-4AA6-BF1A-BED955103F72}" type="presOf" srcId="{21AD0156-2B08-4D05-8197-9743E0D4194D}" destId="{6A7F6FED-67CE-4A38-A783-9D384E938D8B}" srcOrd="0" destOrd="0" presId="urn:microsoft.com/office/officeart/2008/layout/HorizontalMultiLevelHierarchy"/>
    <dgm:cxn modelId="{29379330-C9D8-432A-932F-8E3ABC7225C5}" type="presOf" srcId="{774E77D3-D902-4A7E-A7A7-D5C3B13B5923}" destId="{113FACB5-86D0-49E1-8A31-945DF919C53D}" srcOrd="0" destOrd="0" presId="urn:microsoft.com/office/officeart/2008/layout/HorizontalMultiLevelHierarchy"/>
    <dgm:cxn modelId="{3923905F-007F-4812-9DD4-8B4F1CCA0595}" srcId="{21AD0156-2B08-4D05-8197-9743E0D4194D}" destId="{93475971-F6B6-45E7-B611-A7364474EC35}" srcOrd="3" destOrd="0" parTransId="{3772ED66-D4CB-4C39-AEA9-C6606340093C}" sibTransId="{9A67865E-F746-4DC9-A57E-F3418D11BC01}"/>
    <dgm:cxn modelId="{B27B6541-EA0B-41D1-8E78-8E0F5654F22D}" type="presOf" srcId="{B887E2E6-A8F8-4F8D-B688-6E2DF9B31C83}" destId="{9FE6FEAA-A17E-487B-838C-B9BE860EB4AF}" srcOrd="0" destOrd="0" presId="urn:microsoft.com/office/officeart/2008/layout/HorizontalMultiLevelHierarchy"/>
    <dgm:cxn modelId="{17FED461-2AE2-46AF-9319-B86BBF034E27}" type="presOf" srcId="{7D15C80A-8275-475D-9624-C0923E925529}" destId="{E4E4E93A-0FB5-4032-A871-5E3C449BFDE1}" srcOrd="1" destOrd="0" presId="urn:microsoft.com/office/officeart/2008/layout/HorizontalMultiLevelHierarchy"/>
    <dgm:cxn modelId="{D725A263-E32F-46B5-9AD5-0613729D6E97}" type="presOf" srcId="{3772ED66-D4CB-4C39-AEA9-C6606340093C}" destId="{46D01113-BC55-4B3F-95EF-02C0AE21D6C8}" srcOrd="1" destOrd="0" presId="urn:microsoft.com/office/officeart/2008/layout/HorizontalMultiLevelHierarchy"/>
    <dgm:cxn modelId="{6E8EA443-4477-4464-B1C1-66DCCA31104F}" srcId="{E3C9B4CC-056C-49AC-B686-0BBA0F8A6601}" destId="{21AD0156-2B08-4D05-8197-9743E0D4194D}" srcOrd="0" destOrd="0" parTransId="{F47E1E51-B837-4168-A132-6C2D140C7627}" sibTransId="{8D3D8B60-9762-470F-8279-202C5679365F}"/>
    <dgm:cxn modelId="{363CE766-CBF5-4786-B760-D26169684AFF}" type="presOf" srcId="{F8E6268F-83C0-4E49-8B90-A2E8EABC5B4B}" destId="{E37518A4-CC3F-48F0-8DA6-3336D74F7DF7}" srcOrd="0" destOrd="0" presId="urn:microsoft.com/office/officeart/2008/layout/HorizontalMultiLevelHierarchy"/>
    <dgm:cxn modelId="{FA895BAA-2EF9-4F9D-9735-21F95DD57F92}" type="presOf" srcId="{7D15C80A-8275-475D-9624-C0923E925529}" destId="{234611D6-5E0D-4A5B-A699-ED68A60CEACE}" srcOrd="0" destOrd="0" presId="urn:microsoft.com/office/officeart/2008/layout/HorizontalMultiLevelHierarchy"/>
    <dgm:cxn modelId="{57254DCD-02AE-4E00-B636-1B1CC0AAEDC3}" type="presOf" srcId="{2A7469DA-4115-476C-8B55-CADB89FF79A3}" destId="{A314CB11-2C51-4D98-9FB5-FA476AA5631A}" srcOrd="0" destOrd="0" presId="urn:microsoft.com/office/officeart/2008/layout/HorizontalMultiLevelHierarchy"/>
    <dgm:cxn modelId="{B9631FD1-890C-4467-BB54-16CDCF9BE87F}" type="presOf" srcId="{93475971-F6B6-45E7-B611-A7364474EC35}" destId="{64E9ED61-9960-4D5B-9B51-6ED0005F2989}" srcOrd="0" destOrd="0" presId="urn:microsoft.com/office/officeart/2008/layout/HorizontalMultiLevelHierarchy"/>
    <dgm:cxn modelId="{CD4FC5D9-D74D-4B44-87B3-282F26703FD9}" srcId="{21AD0156-2B08-4D05-8197-9743E0D4194D}" destId="{774E77D3-D902-4A7E-A7A7-D5C3B13B5923}" srcOrd="2" destOrd="0" parTransId="{D304AD1C-71FE-499A-941A-49C608F4FFCB}" sibTransId="{2EFE64B4-A3C4-405E-8900-4DC04E4275B9}"/>
    <dgm:cxn modelId="{8A9792DF-A490-4747-BDE7-BCE49B0D8095}" type="presOf" srcId="{3772ED66-D4CB-4C39-AEA9-C6606340093C}" destId="{514A224F-2EE7-4531-AB1C-78D7CCC04973}" srcOrd="0" destOrd="0" presId="urn:microsoft.com/office/officeart/2008/layout/HorizontalMultiLevelHierarchy"/>
    <dgm:cxn modelId="{105AC7E2-3036-4F83-B385-8228E7E760D2}" type="presOf" srcId="{D304AD1C-71FE-499A-941A-49C608F4FFCB}" destId="{CFE75774-9F6F-4366-A5BC-EA91F020B1F3}" srcOrd="0" destOrd="0" presId="urn:microsoft.com/office/officeart/2008/layout/HorizontalMultiLevelHierarchy"/>
    <dgm:cxn modelId="{C1CF99E9-116A-4CE0-A9AA-AB2D66DD9CE9}" type="presOf" srcId="{D304AD1C-71FE-499A-941A-49C608F4FFCB}" destId="{8830D24E-A684-4A04-A610-C6CBF35B0E25}" srcOrd="1" destOrd="0" presId="urn:microsoft.com/office/officeart/2008/layout/HorizontalMultiLevelHierarchy"/>
    <dgm:cxn modelId="{EB429FFA-3865-43C8-A7B2-EF0BA899C3F1}" srcId="{21AD0156-2B08-4D05-8197-9743E0D4194D}" destId="{B887E2E6-A8F8-4F8D-B688-6E2DF9B31C83}" srcOrd="1" destOrd="0" parTransId="{F8E6268F-83C0-4E49-8B90-A2E8EABC5B4B}" sibTransId="{5AD58EF8-8C9D-49DC-8AD7-9B0EDFF56805}"/>
    <dgm:cxn modelId="{8FB86FA9-D09C-432C-BD09-93463A9C09CE}" type="presParOf" srcId="{7FC59AF6-97CD-4BAC-8D5A-F220FF193FA4}" destId="{7D1804C2-A88A-4CDE-9FE8-745D49300474}" srcOrd="0" destOrd="0" presId="urn:microsoft.com/office/officeart/2008/layout/HorizontalMultiLevelHierarchy"/>
    <dgm:cxn modelId="{EBA52D9E-4223-44CE-AAA0-C38C51891E64}" type="presParOf" srcId="{7D1804C2-A88A-4CDE-9FE8-745D49300474}" destId="{6A7F6FED-67CE-4A38-A783-9D384E938D8B}" srcOrd="0" destOrd="0" presId="urn:microsoft.com/office/officeart/2008/layout/HorizontalMultiLevelHierarchy"/>
    <dgm:cxn modelId="{07AF1251-C170-4B17-8BDD-13DEC0855F85}" type="presParOf" srcId="{7D1804C2-A88A-4CDE-9FE8-745D49300474}" destId="{66BCE992-8148-452C-973F-8F142727E886}" srcOrd="1" destOrd="0" presId="urn:microsoft.com/office/officeart/2008/layout/HorizontalMultiLevelHierarchy"/>
    <dgm:cxn modelId="{7F030A89-6D86-4136-B55B-016BB360F626}" type="presParOf" srcId="{66BCE992-8148-452C-973F-8F142727E886}" destId="{234611D6-5E0D-4A5B-A699-ED68A60CEACE}" srcOrd="0" destOrd="0" presId="urn:microsoft.com/office/officeart/2008/layout/HorizontalMultiLevelHierarchy"/>
    <dgm:cxn modelId="{7DC8F323-A2BE-484C-B308-7C40F2F06C76}" type="presParOf" srcId="{234611D6-5E0D-4A5B-A699-ED68A60CEACE}" destId="{E4E4E93A-0FB5-4032-A871-5E3C449BFDE1}" srcOrd="0" destOrd="0" presId="urn:microsoft.com/office/officeart/2008/layout/HorizontalMultiLevelHierarchy"/>
    <dgm:cxn modelId="{CEB5499F-4FD6-4C4F-99D9-D8F3A94DF3D7}" type="presParOf" srcId="{66BCE992-8148-452C-973F-8F142727E886}" destId="{B0D5E8B7-BB0A-4F12-9914-DC73CF4FC604}" srcOrd="1" destOrd="0" presId="urn:microsoft.com/office/officeart/2008/layout/HorizontalMultiLevelHierarchy"/>
    <dgm:cxn modelId="{CC673220-CDDA-4601-9AC6-029C2B3D06AB}" type="presParOf" srcId="{B0D5E8B7-BB0A-4F12-9914-DC73CF4FC604}" destId="{A314CB11-2C51-4D98-9FB5-FA476AA5631A}" srcOrd="0" destOrd="0" presId="urn:microsoft.com/office/officeart/2008/layout/HorizontalMultiLevelHierarchy"/>
    <dgm:cxn modelId="{3DF7DCC5-45A1-4C69-A4C0-EA0787258357}" type="presParOf" srcId="{B0D5E8B7-BB0A-4F12-9914-DC73CF4FC604}" destId="{0490918F-D715-4A33-8FA5-4BB36FC5E72E}" srcOrd="1" destOrd="0" presId="urn:microsoft.com/office/officeart/2008/layout/HorizontalMultiLevelHierarchy"/>
    <dgm:cxn modelId="{3E0AF232-2C07-4A6A-9E21-0776232BE77A}" type="presParOf" srcId="{66BCE992-8148-452C-973F-8F142727E886}" destId="{E37518A4-CC3F-48F0-8DA6-3336D74F7DF7}" srcOrd="2" destOrd="0" presId="urn:microsoft.com/office/officeart/2008/layout/HorizontalMultiLevelHierarchy"/>
    <dgm:cxn modelId="{F0B1FA20-73A6-41F6-9039-0404F823A745}" type="presParOf" srcId="{E37518A4-CC3F-48F0-8DA6-3336D74F7DF7}" destId="{EFED1420-0DD5-48F8-9FE3-F0144992DE60}" srcOrd="0" destOrd="0" presId="urn:microsoft.com/office/officeart/2008/layout/HorizontalMultiLevelHierarchy"/>
    <dgm:cxn modelId="{DF9A722C-F5DC-450C-A28C-676E8079E66F}" type="presParOf" srcId="{66BCE992-8148-452C-973F-8F142727E886}" destId="{9BFDE764-535D-4127-8C29-9B76CEE428B0}" srcOrd="3" destOrd="0" presId="urn:microsoft.com/office/officeart/2008/layout/HorizontalMultiLevelHierarchy"/>
    <dgm:cxn modelId="{B394E3E6-EC50-4853-A4FE-A38A9F0364B4}" type="presParOf" srcId="{9BFDE764-535D-4127-8C29-9B76CEE428B0}" destId="{9FE6FEAA-A17E-487B-838C-B9BE860EB4AF}" srcOrd="0" destOrd="0" presId="urn:microsoft.com/office/officeart/2008/layout/HorizontalMultiLevelHierarchy"/>
    <dgm:cxn modelId="{88B2BBA5-7399-4DEA-8A35-079322C92B67}" type="presParOf" srcId="{9BFDE764-535D-4127-8C29-9B76CEE428B0}" destId="{E7113AC8-C07E-41AA-A567-8EB2316850B0}" srcOrd="1" destOrd="0" presId="urn:microsoft.com/office/officeart/2008/layout/HorizontalMultiLevelHierarchy"/>
    <dgm:cxn modelId="{E711C01B-F186-4E5F-9346-74A539E84CA6}" type="presParOf" srcId="{66BCE992-8148-452C-973F-8F142727E886}" destId="{CFE75774-9F6F-4366-A5BC-EA91F020B1F3}" srcOrd="4" destOrd="0" presId="urn:microsoft.com/office/officeart/2008/layout/HorizontalMultiLevelHierarchy"/>
    <dgm:cxn modelId="{36EDB3ED-67EA-4730-BF53-76616A810120}" type="presParOf" srcId="{CFE75774-9F6F-4366-A5BC-EA91F020B1F3}" destId="{8830D24E-A684-4A04-A610-C6CBF35B0E25}" srcOrd="0" destOrd="0" presId="urn:microsoft.com/office/officeart/2008/layout/HorizontalMultiLevelHierarchy"/>
    <dgm:cxn modelId="{DF23DAAE-CFF5-4F37-A720-08D9A3B30EF9}" type="presParOf" srcId="{66BCE992-8148-452C-973F-8F142727E886}" destId="{9E8B358C-2678-4573-B22B-2EA46CC44487}" srcOrd="5" destOrd="0" presId="urn:microsoft.com/office/officeart/2008/layout/HorizontalMultiLevelHierarchy"/>
    <dgm:cxn modelId="{7BA8C714-466C-474F-8D75-B91D843B9F24}" type="presParOf" srcId="{9E8B358C-2678-4573-B22B-2EA46CC44487}" destId="{113FACB5-86D0-49E1-8A31-945DF919C53D}" srcOrd="0" destOrd="0" presId="urn:microsoft.com/office/officeart/2008/layout/HorizontalMultiLevelHierarchy"/>
    <dgm:cxn modelId="{812B9310-6ABE-4889-B642-3132A842F4CC}" type="presParOf" srcId="{9E8B358C-2678-4573-B22B-2EA46CC44487}" destId="{570D5DAC-ECE7-4025-B2DA-595BE30AB529}" srcOrd="1" destOrd="0" presId="urn:microsoft.com/office/officeart/2008/layout/HorizontalMultiLevelHierarchy"/>
    <dgm:cxn modelId="{35B2FAF1-0FC5-4F93-8354-9B136E6368B2}" type="presParOf" srcId="{66BCE992-8148-452C-973F-8F142727E886}" destId="{514A224F-2EE7-4531-AB1C-78D7CCC04973}" srcOrd="6" destOrd="0" presId="urn:microsoft.com/office/officeart/2008/layout/HorizontalMultiLevelHierarchy"/>
    <dgm:cxn modelId="{FCCE50BA-F265-41E6-A243-FF3D0E4CCFD4}" type="presParOf" srcId="{514A224F-2EE7-4531-AB1C-78D7CCC04973}" destId="{46D01113-BC55-4B3F-95EF-02C0AE21D6C8}" srcOrd="0" destOrd="0" presId="urn:microsoft.com/office/officeart/2008/layout/HorizontalMultiLevelHierarchy"/>
    <dgm:cxn modelId="{349518F6-558A-4A13-BAC3-53526B20E1F4}" type="presParOf" srcId="{66BCE992-8148-452C-973F-8F142727E886}" destId="{2D48CFA0-5529-4646-BCA3-92CA56ECF062}" srcOrd="7" destOrd="0" presId="urn:microsoft.com/office/officeart/2008/layout/HorizontalMultiLevelHierarchy"/>
    <dgm:cxn modelId="{997962FD-53A8-4A54-B1BB-6ABDA75D1994}" type="presParOf" srcId="{2D48CFA0-5529-4646-BCA3-92CA56ECF062}" destId="{64E9ED61-9960-4D5B-9B51-6ED0005F2989}" srcOrd="0" destOrd="0" presId="urn:microsoft.com/office/officeart/2008/layout/HorizontalMultiLevelHierarchy"/>
    <dgm:cxn modelId="{31D07AF1-1E04-4343-A9EC-0ED434371CBE}" type="presParOf" srcId="{2D48CFA0-5529-4646-BCA3-92CA56ECF062}" destId="{91AEE7F6-BAA8-4727-BFFD-9B9B0B4826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A224F-2EE7-4531-AB1C-78D7CCC04973}">
      <dsp:nvSpPr>
        <dsp:cNvPr id="0" name=""/>
        <dsp:cNvSpPr/>
      </dsp:nvSpPr>
      <dsp:spPr>
        <a:xfrm>
          <a:off x="1627537" y="2067600"/>
          <a:ext cx="515411" cy="1473165"/>
        </a:xfrm>
        <a:custGeom>
          <a:avLst/>
          <a:gdLst/>
          <a:ahLst/>
          <a:cxnLst/>
          <a:rect l="0" t="0" r="0" b="0"/>
          <a:pathLst>
            <a:path>
              <a:moveTo>
                <a:pt x="0" y="0"/>
              </a:moveTo>
              <a:lnTo>
                <a:pt x="257705" y="0"/>
              </a:lnTo>
              <a:lnTo>
                <a:pt x="257705" y="1473165"/>
              </a:lnTo>
              <a:lnTo>
                <a:pt x="515411" y="1473165"/>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846225" y="2765165"/>
        <a:ext cx="78036" cy="78036"/>
      </dsp:txXfrm>
    </dsp:sp>
    <dsp:sp modelId="{CFE75774-9F6F-4366-A5BC-EA91F020B1F3}">
      <dsp:nvSpPr>
        <dsp:cNvPr id="0" name=""/>
        <dsp:cNvSpPr/>
      </dsp:nvSpPr>
      <dsp:spPr>
        <a:xfrm>
          <a:off x="1627537" y="2067600"/>
          <a:ext cx="515411" cy="491055"/>
        </a:xfrm>
        <a:custGeom>
          <a:avLst/>
          <a:gdLst/>
          <a:ahLst/>
          <a:cxnLst/>
          <a:rect l="0" t="0" r="0" b="0"/>
          <a:pathLst>
            <a:path>
              <a:moveTo>
                <a:pt x="0" y="0"/>
              </a:moveTo>
              <a:lnTo>
                <a:pt x="257705" y="0"/>
              </a:lnTo>
              <a:lnTo>
                <a:pt x="257705" y="491055"/>
              </a:lnTo>
              <a:lnTo>
                <a:pt x="515411" y="491055"/>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867446" y="2295330"/>
        <a:ext cx="35594" cy="35594"/>
      </dsp:txXfrm>
    </dsp:sp>
    <dsp:sp modelId="{E37518A4-CC3F-48F0-8DA6-3336D74F7DF7}">
      <dsp:nvSpPr>
        <dsp:cNvPr id="0" name=""/>
        <dsp:cNvSpPr/>
      </dsp:nvSpPr>
      <dsp:spPr>
        <a:xfrm>
          <a:off x="1627537" y="1576545"/>
          <a:ext cx="515411" cy="491055"/>
        </a:xfrm>
        <a:custGeom>
          <a:avLst/>
          <a:gdLst/>
          <a:ahLst/>
          <a:cxnLst/>
          <a:rect l="0" t="0" r="0" b="0"/>
          <a:pathLst>
            <a:path>
              <a:moveTo>
                <a:pt x="0" y="491055"/>
              </a:moveTo>
              <a:lnTo>
                <a:pt x="257705" y="491055"/>
              </a:lnTo>
              <a:lnTo>
                <a:pt x="257705" y="0"/>
              </a:lnTo>
              <a:lnTo>
                <a:pt x="515411" y="0"/>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867446" y="1804275"/>
        <a:ext cx="35594" cy="35594"/>
      </dsp:txXfrm>
    </dsp:sp>
    <dsp:sp modelId="{234611D6-5E0D-4A5B-A699-ED68A60CEACE}">
      <dsp:nvSpPr>
        <dsp:cNvPr id="0" name=""/>
        <dsp:cNvSpPr/>
      </dsp:nvSpPr>
      <dsp:spPr>
        <a:xfrm>
          <a:off x="1627537" y="594435"/>
          <a:ext cx="515411" cy="1473165"/>
        </a:xfrm>
        <a:custGeom>
          <a:avLst/>
          <a:gdLst/>
          <a:ahLst/>
          <a:cxnLst/>
          <a:rect l="0" t="0" r="0" b="0"/>
          <a:pathLst>
            <a:path>
              <a:moveTo>
                <a:pt x="0" y="1473165"/>
              </a:moveTo>
              <a:lnTo>
                <a:pt x="257705" y="1473165"/>
              </a:lnTo>
              <a:lnTo>
                <a:pt x="257705" y="0"/>
              </a:lnTo>
              <a:lnTo>
                <a:pt x="515411" y="0"/>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846225" y="1291999"/>
        <a:ext cx="78036" cy="78036"/>
      </dsp:txXfrm>
    </dsp:sp>
    <dsp:sp modelId="{6A7F6FED-67CE-4A38-A783-9D384E938D8B}">
      <dsp:nvSpPr>
        <dsp:cNvPr id="0" name=""/>
        <dsp:cNvSpPr/>
      </dsp:nvSpPr>
      <dsp:spPr>
        <a:xfrm rot="16200000">
          <a:off x="-832906" y="1674756"/>
          <a:ext cx="4135201" cy="785688"/>
        </a:xfrm>
        <a:prstGeom prst="rect">
          <a:avLst/>
        </a:prstGeom>
        <a:solidFill>
          <a:srgbClr val="6797CB"/>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de-AT" sz="5400" kern="1200" dirty="0"/>
            <a:t>Vermögen</a:t>
          </a:r>
        </a:p>
      </dsp:txBody>
      <dsp:txXfrm>
        <a:off x="-832906" y="1674756"/>
        <a:ext cx="4135201" cy="785688"/>
      </dsp:txXfrm>
    </dsp:sp>
    <dsp:sp modelId="{A314CB11-2C51-4D98-9FB5-FA476AA5631A}">
      <dsp:nvSpPr>
        <dsp:cNvPr id="0" name=""/>
        <dsp:cNvSpPr/>
      </dsp:nvSpPr>
      <dsp:spPr>
        <a:xfrm>
          <a:off x="2142949" y="201591"/>
          <a:ext cx="2577057" cy="785688"/>
        </a:xfrm>
        <a:prstGeom prst="rect">
          <a:avLst/>
        </a:prstGeom>
        <a:solidFill>
          <a:srgbClr val="0066FF"/>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AT" sz="2800" kern="1200" dirty="0"/>
            <a:t>Einkommen aus Arbeit</a:t>
          </a:r>
        </a:p>
      </dsp:txBody>
      <dsp:txXfrm>
        <a:off x="2142949" y="201591"/>
        <a:ext cx="2577057" cy="785688"/>
      </dsp:txXfrm>
    </dsp:sp>
    <dsp:sp modelId="{9FE6FEAA-A17E-487B-838C-B9BE860EB4AF}">
      <dsp:nvSpPr>
        <dsp:cNvPr id="0" name=""/>
        <dsp:cNvSpPr/>
      </dsp:nvSpPr>
      <dsp:spPr>
        <a:xfrm>
          <a:off x="2142949" y="1183701"/>
          <a:ext cx="2577057" cy="785688"/>
        </a:xfrm>
        <a:prstGeom prst="rect">
          <a:avLst/>
        </a:prstGeom>
        <a:solidFill>
          <a:srgbClr val="0066FF"/>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AT" sz="2800" kern="1200" dirty="0"/>
            <a:t>Einkommen aus Vermögen</a:t>
          </a:r>
        </a:p>
      </dsp:txBody>
      <dsp:txXfrm>
        <a:off x="2142949" y="1183701"/>
        <a:ext cx="2577057" cy="785688"/>
      </dsp:txXfrm>
    </dsp:sp>
    <dsp:sp modelId="{113FACB5-86D0-49E1-8A31-945DF919C53D}">
      <dsp:nvSpPr>
        <dsp:cNvPr id="0" name=""/>
        <dsp:cNvSpPr/>
      </dsp:nvSpPr>
      <dsp:spPr>
        <a:xfrm>
          <a:off x="2142949" y="2165811"/>
          <a:ext cx="2577057" cy="785688"/>
        </a:xfrm>
        <a:prstGeom prst="rect">
          <a:avLst/>
        </a:prstGeom>
        <a:solidFill>
          <a:srgbClr val="0066FF"/>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AT" sz="2800" kern="1200" dirty="0"/>
            <a:t>Schenkungen</a:t>
          </a:r>
        </a:p>
      </dsp:txBody>
      <dsp:txXfrm>
        <a:off x="2142949" y="2165811"/>
        <a:ext cx="2577057" cy="785688"/>
      </dsp:txXfrm>
    </dsp:sp>
    <dsp:sp modelId="{64E9ED61-9960-4D5B-9B51-6ED0005F2989}">
      <dsp:nvSpPr>
        <dsp:cNvPr id="0" name=""/>
        <dsp:cNvSpPr/>
      </dsp:nvSpPr>
      <dsp:spPr>
        <a:xfrm>
          <a:off x="2142949" y="3147921"/>
          <a:ext cx="2577057" cy="785688"/>
        </a:xfrm>
        <a:prstGeom prst="rect">
          <a:avLst/>
        </a:prstGeom>
        <a:solidFill>
          <a:srgbClr val="0066FF"/>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AT" sz="2800" kern="1200" dirty="0"/>
            <a:t>Erbschaften</a:t>
          </a:r>
        </a:p>
      </dsp:txBody>
      <dsp:txXfrm>
        <a:off x="2142949" y="3147921"/>
        <a:ext cx="2577057" cy="78568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drawing7.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0.41338</cdr:x>
      <cdr:y>0.69444</cdr:y>
    </cdr:from>
    <cdr:to>
      <cdr:x>0.58662</cdr:x>
      <cdr:y>0.76389</cdr:y>
    </cdr:to>
    <cdr:sp macro="" textlink="">
      <cdr:nvSpPr>
        <cdr:cNvPr id="2" name="TextBox 1">
          <a:extLst xmlns:a="http://schemas.openxmlformats.org/drawingml/2006/main">
            <a:ext uri="{FF2B5EF4-FFF2-40B4-BE49-F238E27FC236}">
              <a16:creationId xmlns:a16="http://schemas.microsoft.com/office/drawing/2014/main" id="{8FC2E022-20F5-4BFF-AA8F-0909F0EECECD}"/>
            </a:ext>
          </a:extLst>
        </cdr:cNvPr>
        <cdr:cNvSpPr txBox="1"/>
      </cdr:nvSpPr>
      <cdr:spPr>
        <a:xfrm xmlns:a="http://schemas.openxmlformats.org/drawingml/2006/main">
          <a:off x="3779912" y="3600400"/>
          <a:ext cx="1584176"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NL" sz="1800" b="1" dirty="0">
              <a:solidFill>
                <a:srgbClr val="FF0000"/>
              </a:solidFill>
            </a:rPr>
            <a:t>1,5 Millionen</a:t>
          </a:r>
          <a:endParaRPr lang="en-US" sz="18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0.31888</cdr:x>
      <cdr:y>0.4753</cdr:y>
    </cdr:from>
    <cdr:to>
      <cdr:x>0.41888</cdr:x>
      <cdr:y>0.56369</cdr:y>
    </cdr:to>
    <cdr:sp macro="" textlink="">
      <cdr:nvSpPr>
        <cdr:cNvPr id="2" name="TextBox 1">
          <a:extLst xmlns:a="http://schemas.openxmlformats.org/drawingml/2006/main">
            <a:ext uri="{FF2B5EF4-FFF2-40B4-BE49-F238E27FC236}">
              <a16:creationId xmlns:a16="http://schemas.microsoft.com/office/drawing/2014/main" id="{507E4ADA-13B7-484F-AB4F-4BAA58816777}"/>
            </a:ext>
          </a:extLst>
        </cdr:cNvPr>
        <cdr:cNvSpPr txBox="1"/>
      </cdr:nvSpPr>
      <cdr:spPr>
        <a:xfrm xmlns:a="http://schemas.openxmlformats.org/drawingml/2006/main">
          <a:off x="2915816" y="2380891"/>
          <a:ext cx="914400" cy="4427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NL" sz="1800" b="1" dirty="0">
              <a:solidFill>
                <a:srgbClr val="FF0000"/>
              </a:solidFill>
            </a:rPr>
            <a:t>19,7%</a:t>
          </a:r>
          <a:endParaRPr lang="en-US" sz="1800" b="1" dirty="0">
            <a:solidFill>
              <a:srgbClr val="FF0000"/>
            </a:solidFill>
          </a:endParaRPr>
        </a:p>
      </cdr:txBody>
    </cdr:sp>
  </cdr:relSizeAnchor>
  <cdr:relSizeAnchor xmlns:cdr="http://schemas.openxmlformats.org/drawingml/2006/chartDrawing">
    <cdr:from>
      <cdr:x>0.563</cdr:x>
      <cdr:y>0.345</cdr:y>
    </cdr:from>
    <cdr:to>
      <cdr:x>0.663</cdr:x>
      <cdr:y>0.52755</cdr:y>
    </cdr:to>
    <cdr:sp macro="" textlink="">
      <cdr:nvSpPr>
        <cdr:cNvPr id="3" name="TextBox 2">
          <a:extLst xmlns:a="http://schemas.openxmlformats.org/drawingml/2006/main">
            <a:ext uri="{FF2B5EF4-FFF2-40B4-BE49-F238E27FC236}">
              <a16:creationId xmlns:a16="http://schemas.microsoft.com/office/drawing/2014/main" id="{F9CE0CBA-E6C5-40D1-9ADE-79BDF909DF71}"/>
            </a:ext>
          </a:extLst>
        </cdr:cNvPr>
        <cdr:cNvSpPr txBox="1"/>
      </cdr:nvSpPr>
      <cdr:spPr>
        <a:xfrm xmlns:a="http://schemas.openxmlformats.org/drawingml/2006/main">
          <a:off x="5148064" y="1728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0.51575</cdr:x>
      <cdr:y>0.41901</cdr:y>
    </cdr:from>
    <cdr:to>
      <cdr:x>0.61575</cdr:x>
      <cdr:y>0.49089</cdr:y>
    </cdr:to>
    <cdr:sp macro="" textlink="">
      <cdr:nvSpPr>
        <cdr:cNvPr id="4" name="TextBox 3">
          <a:extLst xmlns:a="http://schemas.openxmlformats.org/drawingml/2006/main">
            <a:ext uri="{FF2B5EF4-FFF2-40B4-BE49-F238E27FC236}">
              <a16:creationId xmlns:a16="http://schemas.microsoft.com/office/drawing/2014/main" id="{CDBDBC18-A24E-453B-A3B6-6BC3205B7372}"/>
            </a:ext>
          </a:extLst>
        </cdr:cNvPr>
        <cdr:cNvSpPr txBox="1"/>
      </cdr:nvSpPr>
      <cdr:spPr>
        <a:xfrm xmlns:a="http://schemas.openxmlformats.org/drawingml/2006/main">
          <a:off x="4716016" y="2098908"/>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NL" sz="1800" b="1" dirty="0">
              <a:solidFill>
                <a:srgbClr val="FF0000"/>
              </a:solidFill>
            </a:rPr>
            <a:t>23,5%</a:t>
          </a:r>
          <a:endParaRPr lang="en-US" sz="18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0.07569</cdr:x>
      <cdr:y>0.53053</cdr:y>
    </cdr:from>
    <cdr:to>
      <cdr:x>1</cdr:x>
      <cdr:y>0.53053</cdr:y>
    </cdr:to>
    <cdr:cxnSp macro="">
      <cdr:nvCxnSpPr>
        <cdr:cNvPr id="3" name="Straight Connector 2">
          <a:extLst xmlns:a="http://schemas.openxmlformats.org/drawingml/2006/main">
            <a:ext uri="{FF2B5EF4-FFF2-40B4-BE49-F238E27FC236}">
              <a16:creationId xmlns:a16="http://schemas.microsoft.com/office/drawing/2014/main" id="{8FBF4AA8-5ADF-4B1E-9069-9B411885AF21}"/>
            </a:ext>
          </a:extLst>
        </cdr:cNvPr>
        <cdr:cNvCxnSpPr/>
      </cdr:nvCxnSpPr>
      <cdr:spPr>
        <a:xfrm xmlns:a="http://schemas.openxmlformats.org/drawingml/2006/main" flipH="1">
          <a:off x="662763" y="2232248"/>
          <a:ext cx="8093515"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0.02591</cdr:x>
      <cdr:y>0.93989</cdr:y>
    </cdr:from>
    <cdr:to>
      <cdr:x>0.2322</cdr:x>
      <cdr:y>0.98682</cdr:y>
    </cdr:to>
    <cdr:sp macro="" textlink="">
      <cdr:nvSpPr>
        <cdr:cNvPr id="6" name="TextBox 5"/>
        <cdr:cNvSpPr txBox="1"/>
      </cdr:nvSpPr>
      <cdr:spPr>
        <a:xfrm xmlns:a="http://schemas.openxmlformats.org/drawingml/2006/main">
          <a:off x="223307" y="3772959"/>
          <a:ext cx="1778000" cy="188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000"/>
            </a:lnSpc>
          </a:pPr>
          <a:r>
            <a:rPr lang="nl-NL" sz="1100"/>
            <a:t>Source: Eurostat</a:t>
          </a:r>
        </a:p>
        <a:p xmlns:a="http://schemas.openxmlformats.org/drawingml/2006/main">
          <a:endParaRPr lang="nl-NL" sz="1100"/>
        </a:p>
      </cdr:txBody>
    </cdr:sp>
  </cdr:relSizeAnchor>
  <cdr:relSizeAnchor xmlns:cdr="http://schemas.openxmlformats.org/drawingml/2006/chartDrawing">
    <cdr:from>
      <cdr:x>0.02591</cdr:x>
      <cdr:y>0.93989</cdr:y>
    </cdr:from>
    <cdr:to>
      <cdr:x>0.2322</cdr:x>
      <cdr:y>0.98682</cdr:y>
    </cdr:to>
    <cdr:sp macro="" textlink="">
      <cdr:nvSpPr>
        <cdr:cNvPr id="4" name="TextBox 5"/>
        <cdr:cNvSpPr txBox="1"/>
      </cdr:nvSpPr>
      <cdr:spPr>
        <a:xfrm xmlns:a="http://schemas.openxmlformats.org/drawingml/2006/main">
          <a:off x="223307" y="3772959"/>
          <a:ext cx="1778000" cy="188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000"/>
            </a:lnSpc>
          </a:pPr>
          <a:r>
            <a:rPr lang="nl-NL" sz="1100"/>
            <a:t>Source: Eurostat</a:t>
          </a:r>
        </a:p>
        <a:p xmlns:a="http://schemas.openxmlformats.org/drawingml/2006/main">
          <a:endParaRPr lang="nl-NL" sz="1100"/>
        </a:p>
      </cdr:txBody>
    </cdr:sp>
  </cdr:relSizeAnchor>
  <cdr:relSizeAnchor xmlns:cdr="http://schemas.openxmlformats.org/drawingml/2006/chartDrawing">
    <cdr:from>
      <cdr:x>0.02591</cdr:x>
      <cdr:y>0.93989</cdr:y>
    </cdr:from>
    <cdr:to>
      <cdr:x>0.2322</cdr:x>
      <cdr:y>0.98682</cdr:y>
    </cdr:to>
    <cdr:sp macro="" textlink="">
      <cdr:nvSpPr>
        <cdr:cNvPr id="7" name="TextBox 5"/>
        <cdr:cNvSpPr txBox="1"/>
      </cdr:nvSpPr>
      <cdr:spPr>
        <a:xfrm xmlns:a="http://schemas.openxmlformats.org/drawingml/2006/main">
          <a:off x="223307" y="3772959"/>
          <a:ext cx="1778000" cy="188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000"/>
            </a:lnSpc>
          </a:pPr>
          <a:r>
            <a:rPr lang="nl-NL" sz="1100"/>
            <a:t>Source: Eurostat</a:t>
          </a:r>
        </a:p>
        <a:p xmlns:a="http://schemas.openxmlformats.org/drawingml/2006/main">
          <a:endParaRPr lang="nl-NL" sz="1100"/>
        </a:p>
      </cdr:txBody>
    </cdr:sp>
  </cdr:relSizeAnchor>
  <cdr:relSizeAnchor xmlns:cdr="http://schemas.openxmlformats.org/drawingml/2006/chartDrawing">
    <cdr:from>
      <cdr:x>0.02591</cdr:x>
      <cdr:y>0.93989</cdr:y>
    </cdr:from>
    <cdr:to>
      <cdr:x>0.2322</cdr:x>
      <cdr:y>0.98682</cdr:y>
    </cdr:to>
    <cdr:sp macro="" textlink="">
      <cdr:nvSpPr>
        <cdr:cNvPr id="10" name="TextBox 5"/>
        <cdr:cNvSpPr txBox="1"/>
      </cdr:nvSpPr>
      <cdr:spPr>
        <a:xfrm xmlns:a="http://schemas.openxmlformats.org/drawingml/2006/main">
          <a:off x="223307" y="3772959"/>
          <a:ext cx="1778000" cy="188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000"/>
            </a:lnSpc>
          </a:pPr>
          <a:r>
            <a:rPr lang="nl-NL" sz="1100"/>
            <a:t>Source: Eurostat</a:t>
          </a:r>
        </a:p>
        <a:p xmlns:a="http://schemas.openxmlformats.org/drawingml/2006/main">
          <a:endParaRPr lang="nl-NL" sz="1100"/>
        </a:p>
      </cdr:txBody>
    </cdr:sp>
  </cdr:relSizeAnchor>
</c:userShapes>
</file>

<file path=ppt/drawings/drawing4.xml><?xml version="1.0" encoding="utf-8"?>
<c:userShapes xmlns:c="http://schemas.openxmlformats.org/drawingml/2006/chart">
  <cdr:relSizeAnchor xmlns:cdr="http://schemas.openxmlformats.org/drawingml/2006/chartDrawing">
    <cdr:from>
      <cdr:x>0.23636</cdr:x>
      <cdr:y>0.52941</cdr:y>
    </cdr:from>
    <cdr:to>
      <cdr:x>0.35181</cdr:x>
      <cdr:y>0.71616</cdr:y>
    </cdr:to>
    <cdr:sp macro="" textlink="">
      <cdr:nvSpPr>
        <cdr:cNvPr id="2" name="Textfeld 1"/>
        <cdr:cNvSpPr txBox="1"/>
      </cdr:nvSpPr>
      <cdr:spPr>
        <a:xfrm xmlns:a="http://schemas.openxmlformats.org/drawingml/2006/main">
          <a:off x="1872208" y="25922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0.20909</cdr:x>
      <cdr:y>0.37545</cdr:y>
    </cdr:from>
    <cdr:to>
      <cdr:x>0.3609</cdr:x>
      <cdr:y>0.70145</cdr:y>
    </cdr:to>
    <cdr:sp macro="" textlink="">
      <cdr:nvSpPr>
        <cdr:cNvPr id="3" name="Textfeld 2"/>
        <cdr:cNvSpPr txBox="1"/>
      </cdr:nvSpPr>
      <cdr:spPr>
        <a:xfrm xmlns:a="http://schemas.openxmlformats.org/drawingml/2006/main">
          <a:off x="1656184" y="1838401"/>
          <a:ext cx="1202432" cy="15962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0.2</cdr:x>
      <cdr:y>0.45588</cdr:y>
    </cdr:from>
    <cdr:to>
      <cdr:x>0.29726</cdr:x>
      <cdr:y>0.54412</cdr:y>
    </cdr:to>
    <cdr:sp macro="" textlink="">
      <cdr:nvSpPr>
        <cdr:cNvPr id="4" name="Textfeld 3"/>
        <cdr:cNvSpPr txBox="1"/>
      </cdr:nvSpPr>
      <cdr:spPr>
        <a:xfrm xmlns:a="http://schemas.openxmlformats.org/drawingml/2006/main">
          <a:off x="1584176" y="2232248"/>
          <a:ext cx="770384"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2000" dirty="0"/>
            <a:t>7.8</a:t>
          </a:r>
          <a:r>
            <a:rPr lang="de-DE" sz="1100" dirty="0"/>
            <a:t>%</a:t>
          </a:r>
        </a:p>
      </cdr:txBody>
    </cdr:sp>
  </cdr:relSizeAnchor>
  <cdr:relSizeAnchor xmlns:cdr="http://schemas.openxmlformats.org/drawingml/2006/chartDrawing">
    <cdr:from>
      <cdr:x>0.18249</cdr:x>
      <cdr:y>0.2404</cdr:y>
    </cdr:from>
    <cdr:to>
      <cdr:x>0.29794</cdr:x>
      <cdr:y>0.42715</cdr:y>
    </cdr:to>
    <cdr:sp macro="" textlink="">
      <cdr:nvSpPr>
        <cdr:cNvPr id="5" name="TextBox 4">
          <a:extLst xmlns:a="http://schemas.openxmlformats.org/drawingml/2006/main">
            <a:ext uri="{FF2B5EF4-FFF2-40B4-BE49-F238E27FC236}">
              <a16:creationId xmlns:a16="http://schemas.microsoft.com/office/drawing/2014/main" id="{0247EE87-35B1-4AD2-AE8A-A8C96D426084}"/>
            </a:ext>
          </a:extLst>
        </cdr:cNvPr>
        <cdr:cNvSpPr txBox="1"/>
      </cdr:nvSpPr>
      <cdr:spPr>
        <a:xfrm xmlns:a="http://schemas.openxmlformats.org/drawingml/2006/main">
          <a:off x="1445519" y="11771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000" dirty="0">
              <a:latin typeface="Calibri" panose="020F0502020204030204" pitchFamily="34" charset="0"/>
              <a:cs typeface="Calibri" panose="020F0502020204030204" pitchFamily="34" charset="0"/>
            </a:rPr>
            <a:t>Ö 2016: 8.3%</a:t>
          </a:r>
        </a:p>
        <a:p xmlns:a="http://schemas.openxmlformats.org/drawingml/2006/main">
          <a:r>
            <a:rPr lang="en-GB" sz="2000" dirty="0">
              <a:latin typeface="Calibri" panose="020F0502020204030204" pitchFamily="34" charset="0"/>
              <a:cs typeface="Calibri" panose="020F0502020204030204" pitchFamily="34" charset="0"/>
            </a:rPr>
            <a:t>528.000 </a:t>
          </a:r>
          <a:r>
            <a:rPr lang="en-GB" sz="2000" dirty="0" err="1">
              <a:latin typeface="Calibri" panose="020F0502020204030204" pitchFamily="34" charset="0"/>
              <a:cs typeface="Calibri" panose="020F0502020204030204" pitchFamily="34" charset="0"/>
            </a:rPr>
            <a:t>Personen</a:t>
          </a:r>
          <a:r>
            <a:rPr lang="en-GB" sz="2000" dirty="0">
              <a:latin typeface="Calibri" panose="020F0502020204030204" pitchFamily="34" charset="0"/>
              <a:cs typeface="Calibri" panose="020F0502020204030204" pitchFamily="34" charset="0"/>
            </a:rPr>
            <a:t>  </a:t>
          </a:r>
        </a:p>
      </cdr:txBody>
    </cdr:sp>
  </cdr:relSizeAnchor>
</c:userShapes>
</file>

<file path=ppt/drawings/drawing5.xml><?xml version="1.0" encoding="utf-8"?>
<c:userShapes xmlns:c="http://schemas.openxmlformats.org/drawingml/2006/chart">
  <cdr:relSizeAnchor xmlns:cdr="http://schemas.openxmlformats.org/drawingml/2006/chartDrawing">
    <cdr:from>
      <cdr:x>0.25297</cdr:x>
      <cdr:y>0.45781</cdr:y>
    </cdr:from>
    <cdr:to>
      <cdr:x>0.32526</cdr:x>
      <cdr:y>0.54219</cdr:y>
    </cdr:to>
    <cdr:sp macro="" textlink="">
      <cdr:nvSpPr>
        <cdr:cNvPr id="2" name="TextBox 1">
          <a:extLst xmlns:a="http://schemas.openxmlformats.org/drawingml/2006/main">
            <a:ext uri="{FF2B5EF4-FFF2-40B4-BE49-F238E27FC236}">
              <a16:creationId xmlns:a16="http://schemas.microsoft.com/office/drawing/2014/main" id="{631CE47B-9C35-4229-8EB0-CBC1C5834C20}"/>
            </a:ext>
          </a:extLst>
        </cdr:cNvPr>
        <cdr:cNvSpPr txBox="1"/>
      </cdr:nvSpPr>
      <cdr:spPr>
        <a:xfrm xmlns:a="http://schemas.openxmlformats.org/drawingml/2006/main">
          <a:off x="2267744" y="2344137"/>
          <a:ext cx="648072"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NL" sz="1800" b="1" dirty="0">
              <a:solidFill>
                <a:srgbClr val="FF0000"/>
              </a:solidFill>
            </a:rPr>
            <a:t>20%</a:t>
          </a:r>
          <a:endParaRPr lang="en-US" sz="1800" b="1" dirty="0">
            <a:solidFill>
              <a:srgbClr val="FF0000"/>
            </a:solidFill>
          </a:endParaRPr>
        </a:p>
      </cdr:txBody>
    </cdr:sp>
  </cdr:relSizeAnchor>
  <cdr:relSizeAnchor xmlns:cdr="http://schemas.openxmlformats.org/drawingml/2006/chartDrawing">
    <cdr:from>
      <cdr:x>0.55018</cdr:x>
      <cdr:y>0.38522</cdr:y>
    </cdr:from>
    <cdr:to>
      <cdr:x>0.62247</cdr:x>
      <cdr:y>0.4696</cdr:y>
    </cdr:to>
    <cdr:sp macro="" textlink="">
      <cdr:nvSpPr>
        <cdr:cNvPr id="3" name="TextBox 1">
          <a:extLst xmlns:a="http://schemas.openxmlformats.org/drawingml/2006/main">
            <a:ext uri="{FF2B5EF4-FFF2-40B4-BE49-F238E27FC236}">
              <a16:creationId xmlns:a16="http://schemas.microsoft.com/office/drawing/2014/main" id="{98EBB33D-D02D-4AA0-A688-5AD4FE8C281E}"/>
            </a:ext>
          </a:extLst>
        </cdr:cNvPr>
        <cdr:cNvSpPr txBox="1"/>
      </cdr:nvSpPr>
      <cdr:spPr>
        <a:xfrm xmlns:a="http://schemas.openxmlformats.org/drawingml/2006/main">
          <a:off x="4932040" y="1972457"/>
          <a:ext cx="648072" cy="432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1800" b="1" dirty="0">
              <a:solidFill>
                <a:srgbClr val="FF0000"/>
              </a:solidFill>
            </a:rPr>
            <a:t>26,4%</a:t>
          </a:r>
          <a:endParaRPr lang="en-US" sz="1800" b="1" dirty="0">
            <a:solidFill>
              <a:srgbClr val="FF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0.61048</cdr:x>
      <cdr:y>0.34016</cdr:y>
    </cdr:from>
    <cdr:to>
      <cdr:x>0.68277</cdr:x>
      <cdr:y>0.41743</cdr:y>
    </cdr:to>
    <cdr:sp macro="" textlink="">
      <cdr:nvSpPr>
        <cdr:cNvPr id="2" name="TextBox 1">
          <a:extLst xmlns:a="http://schemas.openxmlformats.org/drawingml/2006/main">
            <a:ext uri="{FF2B5EF4-FFF2-40B4-BE49-F238E27FC236}">
              <a16:creationId xmlns:a16="http://schemas.microsoft.com/office/drawing/2014/main" id="{D1414087-3E97-417A-B235-F9EE6CE923D3}"/>
            </a:ext>
          </a:extLst>
        </cdr:cNvPr>
        <cdr:cNvSpPr txBox="1"/>
      </cdr:nvSpPr>
      <cdr:spPr>
        <a:xfrm xmlns:a="http://schemas.openxmlformats.org/drawingml/2006/main">
          <a:off x="5472608" y="1626026"/>
          <a:ext cx="648072" cy="369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NL" sz="1800" b="1" dirty="0">
              <a:solidFill>
                <a:srgbClr val="FF0000"/>
              </a:solidFill>
            </a:rPr>
            <a:t>9,6%</a:t>
          </a:r>
          <a:endParaRPr lang="en-US" sz="1800" b="1" dirty="0">
            <a:solidFill>
              <a:srgbClr val="FF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1</cdr:y>
    </cdr:to>
    <cdr:pic>
      <cdr:nvPicPr>
        <cdr:cNvPr id="3" name="Afbeelding 3">
          <a:extLst xmlns:a="http://schemas.openxmlformats.org/drawingml/2006/main">
            <a:ext uri="{FF2B5EF4-FFF2-40B4-BE49-F238E27FC236}">
              <a16:creationId xmlns:a16="http://schemas.microsoft.com/office/drawing/2014/main" id="{57CD6035-2161-44EC-AEAE-8BECDF4939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89000" y="43466"/>
          <a:ext cx="10515600" cy="687267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5699" tIns="47849" rIns="95699" bIns="47849" rtlCol="0"/>
          <a:lstStyle>
            <a:lvl1pPr algn="l">
              <a:defRPr sz="1300"/>
            </a:lvl1pPr>
          </a:lstStyle>
          <a:p>
            <a:endParaRPr lang="nl-NL"/>
          </a:p>
        </p:txBody>
      </p:sp>
      <p:sp>
        <p:nvSpPr>
          <p:cNvPr id="3" name="Tijdelijke aanduiding voor datum 2"/>
          <p:cNvSpPr>
            <a:spLocks noGrp="1"/>
          </p:cNvSpPr>
          <p:nvPr>
            <p:ph type="dt" sz="quarter" idx="1"/>
          </p:nvPr>
        </p:nvSpPr>
        <p:spPr>
          <a:xfrm>
            <a:off x="3854940" y="0"/>
            <a:ext cx="2949099" cy="497205"/>
          </a:xfrm>
          <a:prstGeom prst="rect">
            <a:avLst/>
          </a:prstGeom>
        </p:spPr>
        <p:txBody>
          <a:bodyPr vert="horz" lIns="95699" tIns="47849" rIns="95699" bIns="47849" rtlCol="0"/>
          <a:lstStyle>
            <a:lvl1pPr algn="r">
              <a:defRPr sz="1300"/>
            </a:lvl1pPr>
          </a:lstStyle>
          <a:p>
            <a:fld id="{31D7BF7E-4647-46EB-B59B-ACA00CF2C078}" type="datetimeFigureOut">
              <a:rPr lang="nl-NL" smtClean="0"/>
              <a:t>15-11-2017</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5699" tIns="47849" rIns="95699" bIns="47849"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4940" y="9445169"/>
            <a:ext cx="2949099" cy="497205"/>
          </a:xfrm>
          <a:prstGeom prst="rect">
            <a:avLst/>
          </a:prstGeom>
        </p:spPr>
        <p:txBody>
          <a:bodyPr vert="horz" lIns="95699" tIns="47849" rIns="95699" bIns="47849" rtlCol="0" anchor="b"/>
          <a:lstStyle>
            <a:lvl1pPr algn="r">
              <a:defRPr sz="1300"/>
            </a:lvl1pPr>
          </a:lstStyle>
          <a:p>
            <a:fld id="{E35E10F1-E4B4-4E94-BC9E-CA4F5D87CBC2}" type="slidenum">
              <a:rPr lang="nl-NL" smtClean="0"/>
              <a:t>‹#›</a:t>
            </a:fld>
            <a:endParaRPr lang="nl-NL"/>
          </a:p>
        </p:txBody>
      </p:sp>
    </p:spTree>
    <p:extLst>
      <p:ext uri="{BB962C8B-B14F-4D97-AF65-F5344CB8AC3E}">
        <p14:creationId xmlns:p14="http://schemas.microsoft.com/office/powerpoint/2010/main" val="45394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5699" tIns="47849" rIns="95699" bIns="47849" rtlCol="0"/>
          <a:lstStyle>
            <a:lvl1pPr algn="l">
              <a:defRPr sz="1300"/>
            </a:lvl1pPr>
          </a:lstStyle>
          <a:p>
            <a:endParaRPr lang="nl-NL"/>
          </a:p>
        </p:txBody>
      </p:sp>
      <p:sp>
        <p:nvSpPr>
          <p:cNvPr id="3" name="Tijdelijke aanduiding voor datum 2"/>
          <p:cNvSpPr>
            <a:spLocks noGrp="1"/>
          </p:cNvSpPr>
          <p:nvPr>
            <p:ph type="dt" idx="1"/>
          </p:nvPr>
        </p:nvSpPr>
        <p:spPr>
          <a:xfrm>
            <a:off x="3854940" y="0"/>
            <a:ext cx="2949099" cy="497205"/>
          </a:xfrm>
          <a:prstGeom prst="rect">
            <a:avLst/>
          </a:prstGeom>
        </p:spPr>
        <p:txBody>
          <a:bodyPr vert="horz" lIns="95699" tIns="47849" rIns="95699" bIns="47849" rtlCol="0"/>
          <a:lstStyle>
            <a:lvl1pPr algn="r">
              <a:defRPr sz="1300"/>
            </a:lvl1pPr>
          </a:lstStyle>
          <a:p>
            <a:fld id="{5951310F-141F-4668-876D-F48B641E1044}" type="datetimeFigureOut">
              <a:rPr lang="nl-NL" smtClean="0"/>
              <a:t>15-11-2017</a:t>
            </a:fld>
            <a:endParaRPr lang="nl-NL"/>
          </a:p>
        </p:txBody>
      </p:sp>
      <p:sp>
        <p:nvSpPr>
          <p:cNvPr id="4" name="Tijdelijke aanduiding voor dia-afbeelding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5699" tIns="47849" rIns="95699" bIns="47849"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5699" tIns="47849" rIns="95699" bIns="4784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5699" tIns="47849" rIns="95699" bIns="47849"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4940" y="9445169"/>
            <a:ext cx="2949099" cy="497205"/>
          </a:xfrm>
          <a:prstGeom prst="rect">
            <a:avLst/>
          </a:prstGeom>
        </p:spPr>
        <p:txBody>
          <a:bodyPr vert="horz" lIns="95699" tIns="47849" rIns="95699" bIns="47849" rtlCol="0" anchor="b"/>
          <a:lstStyle>
            <a:lvl1pPr algn="r">
              <a:defRPr sz="1300"/>
            </a:lvl1pPr>
          </a:lstStyle>
          <a:p>
            <a:fld id="{3075B47D-8206-4B96-B751-4CB908CB19E8}" type="slidenum">
              <a:rPr lang="nl-NL" smtClean="0"/>
              <a:t>‹#›</a:t>
            </a:fld>
            <a:endParaRPr lang="nl-NL"/>
          </a:p>
        </p:txBody>
      </p:sp>
    </p:spTree>
    <p:extLst>
      <p:ext uri="{BB962C8B-B14F-4D97-AF65-F5344CB8AC3E}">
        <p14:creationId xmlns:p14="http://schemas.microsoft.com/office/powerpoint/2010/main" val="209208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615950"/>
            <a:ext cx="5940425" cy="445611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AC3C00-B8BD-457D-96BB-42DE80FC4007}"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16814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7155" indent="-283521">
              <a:defRPr>
                <a:solidFill>
                  <a:schemeClr val="tx1"/>
                </a:solidFill>
                <a:latin typeface="Verdana" panose="020B0604030504040204" pitchFamily="34" charset="0"/>
              </a:defRPr>
            </a:lvl2pPr>
            <a:lvl3pPr marL="1134085" indent="-226817">
              <a:defRPr>
                <a:solidFill>
                  <a:schemeClr val="tx1"/>
                </a:solidFill>
                <a:latin typeface="Verdana" panose="020B0604030504040204" pitchFamily="34" charset="0"/>
              </a:defRPr>
            </a:lvl3pPr>
            <a:lvl4pPr marL="1587718" indent="-226817">
              <a:defRPr>
                <a:solidFill>
                  <a:schemeClr val="tx1"/>
                </a:solidFill>
                <a:latin typeface="Verdana" panose="020B0604030504040204" pitchFamily="34" charset="0"/>
              </a:defRPr>
            </a:lvl4pPr>
            <a:lvl5pPr marL="2041352" indent="-226817">
              <a:defRPr>
                <a:solidFill>
                  <a:schemeClr val="tx1"/>
                </a:solidFill>
                <a:latin typeface="Verdana" panose="020B0604030504040204" pitchFamily="34" charset="0"/>
              </a:defRPr>
            </a:lvl5pPr>
            <a:lvl6pPr marL="2494986" indent="-226817" eaLnBrk="0" fontAlgn="base" hangingPunct="0">
              <a:spcBef>
                <a:spcPct val="0"/>
              </a:spcBef>
              <a:spcAft>
                <a:spcPct val="0"/>
              </a:spcAft>
              <a:defRPr>
                <a:solidFill>
                  <a:schemeClr val="tx1"/>
                </a:solidFill>
                <a:latin typeface="Verdana" panose="020B0604030504040204" pitchFamily="34" charset="0"/>
              </a:defRPr>
            </a:lvl6pPr>
            <a:lvl7pPr marL="2948620" indent="-226817" eaLnBrk="0" fontAlgn="base" hangingPunct="0">
              <a:spcBef>
                <a:spcPct val="0"/>
              </a:spcBef>
              <a:spcAft>
                <a:spcPct val="0"/>
              </a:spcAft>
              <a:defRPr>
                <a:solidFill>
                  <a:schemeClr val="tx1"/>
                </a:solidFill>
                <a:latin typeface="Verdana" panose="020B0604030504040204" pitchFamily="34" charset="0"/>
              </a:defRPr>
            </a:lvl7pPr>
            <a:lvl8pPr marL="3402254" indent="-226817" eaLnBrk="0" fontAlgn="base" hangingPunct="0">
              <a:spcBef>
                <a:spcPct val="0"/>
              </a:spcBef>
              <a:spcAft>
                <a:spcPct val="0"/>
              </a:spcAft>
              <a:defRPr>
                <a:solidFill>
                  <a:schemeClr val="tx1"/>
                </a:solidFill>
                <a:latin typeface="Verdana" panose="020B0604030504040204" pitchFamily="34" charset="0"/>
              </a:defRPr>
            </a:lvl8pPr>
            <a:lvl9pPr marL="3855888" indent="-226817" eaLnBrk="0" fontAlgn="base" hangingPunct="0">
              <a:spcBef>
                <a:spcPct val="0"/>
              </a:spcBef>
              <a:spcAft>
                <a:spcPct val="0"/>
              </a:spcAft>
              <a:defRPr>
                <a:solidFill>
                  <a:schemeClr val="tx1"/>
                </a:solidFill>
                <a:latin typeface="Verdana" panose="020B0604030504040204" pitchFamily="34" charset="0"/>
              </a:defRPr>
            </a:lvl9pPr>
          </a:lstStyle>
          <a:p>
            <a:fld id="{7637B4ED-74AA-4D3D-8D06-75281D0D62EF}" type="slidenum">
              <a:rPr lang="nl-NL" altLang="nl-NL" smtClean="0"/>
              <a:pPr/>
              <a:t>22</a:t>
            </a:fld>
            <a:endParaRPr lang="nl-NL" altLang="nl-NL"/>
          </a:p>
        </p:txBody>
      </p:sp>
      <p:sp>
        <p:nvSpPr>
          <p:cNvPr id="16387" name="Rectangle 7"/>
          <p:cNvSpPr txBox="1">
            <a:spLocks noGrp="1" noChangeArrowheads="1"/>
          </p:cNvSpPr>
          <p:nvPr/>
        </p:nvSpPr>
        <p:spPr bwMode="auto">
          <a:xfrm>
            <a:off x="3793988" y="9319141"/>
            <a:ext cx="2901654" cy="4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a:fld id="{6A967D67-924A-457F-A20D-EC148CB08239}" type="slidenum">
              <a:rPr lang="nl-NL" altLang="nl-NL" sz="1200"/>
              <a:pPr algn="r"/>
              <a:t>22</a:t>
            </a:fld>
            <a:endParaRPr lang="nl-NL" altLang="nl-NL" sz="1200"/>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817" indent="-226817"/>
            <a:r>
              <a:rPr lang="de-AT" altLang="nl-NL"/>
              <a:t>	</a:t>
            </a:r>
            <a:r>
              <a:rPr lang="de-AT" altLang="nl-NL" sz="1600"/>
              <a:t>In den 1980er Jahren hatten Finanzanlagen fast das gleiche Volumen wie die Realwirtschaft (hier gemessen als nominelles BIP, also als Summe aller produzierten Gueter- und Dienstleistungen, als Umsaetze einer Volkswirtschaft,</a:t>
            </a:r>
          </a:p>
          <a:p>
            <a:pPr marL="226817" indent="-226817"/>
            <a:endParaRPr lang="de-AT" altLang="nl-NL" sz="1600"/>
          </a:p>
          <a:p>
            <a:pPr marL="226817" indent="-226817"/>
            <a:r>
              <a:rPr lang="de-AT" altLang="nl-NL" sz="1600"/>
              <a:t>	Finanzmaerkte dienten der Realwirtschaft. 1:1</a:t>
            </a:r>
          </a:p>
          <a:p>
            <a:pPr marL="226817" indent="-226817"/>
            <a:endParaRPr lang="de-AT" altLang="nl-NL" sz="1600"/>
          </a:p>
          <a:p>
            <a:pPr marL="226817" indent="-226817">
              <a:buFontTx/>
              <a:buAutoNum type="arabicPlain" startAt="2010"/>
            </a:pPr>
            <a:r>
              <a:rPr lang="de-AT" altLang="nl-NL" sz="1600"/>
              <a:t>    4:1  63 billionen US dollar: 213 billionen Finanzkapital</a:t>
            </a:r>
          </a:p>
          <a:p>
            <a:pPr marL="226817" indent="-226817">
              <a:buFontTx/>
              <a:buAutoNum type="arabicPlain" startAt="2010"/>
            </a:pPr>
            <a:endParaRPr lang="de-AT" altLang="nl-NL" sz="1600"/>
          </a:p>
          <a:p>
            <a:pPr marL="226817" indent="-226817"/>
            <a:endParaRPr lang="de-AT" altLang="nl-NL" sz="1600"/>
          </a:p>
        </p:txBody>
      </p:sp>
    </p:spTree>
    <p:extLst>
      <p:ext uri="{BB962C8B-B14F-4D97-AF65-F5344CB8AC3E}">
        <p14:creationId xmlns:p14="http://schemas.microsoft.com/office/powerpoint/2010/main" val="172808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348ADA-EC34-45DA-AEBD-601CFFBC8A31}" type="slidenum">
              <a:rPr lang="de-DE" smtClean="0"/>
              <a:pPr/>
              <a:t>25</a:t>
            </a:fld>
            <a:endParaRPr lang="de-DE"/>
          </a:p>
        </p:txBody>
      </p:sp>
    </p:spTree>
    <p:extLst>
      <p:ext uri="{BB962C8B-B14F-4D97-AF65-F5344CB8AC3E}">
        <p14:creationId xmlns:p14="http://schemas.microsoft.com/office/powerpoint/2010/main" val="85067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Frutiger-Roman" pitchFamily="2" charset="0"/>
              </a:defRPr>
            </a:lvl1pPr>
            <a:lvl2pPr marL="745105" indent="-286579">
              <a:spcBef>
                <a:spcPct val="30000"/>
              </a:spcBef>
              <a:defRPr sz="1200">
                <a:solidFill>
                  <a:schemeClr val="tx1"/>
                </a:solidFill>
                <a:latin typeface="Frutiger-Roman" pitchFamily="2" charset="0"/>
              </a:defRPr>
            </a:lvl2pPr>
            <a:lvl3pPr marL="1146315" indent="-229263">
              <a:spcBef>
                <a:spcPct val="30000"/>
              </a:spcBef>
              <a:defRPr sz="1200">
                <a:solidFill>
                  <a:schemeClr val="tx1"/>
                </a:solidFill>
                <a:latin typeface="Frutiger-Roman" pitchFamily="2" charset="0"/>
              </a:defRPr>
            </a:lvl3pPr>
            <a:lvl4pPr marL="1604841" indent="-229263">
              <a:spcBef>
                <a:spcPct val="30000"/>
              </a:spcBef>
              <a:defRPr sz="1200">
                <a:solidFill>
                  <a:schemeClr val="tx1"/>
                </a:solidFill>
                <a:latin typeface="Frutiger-Roman" pitchFamily="2" charset="0"/>
              </a:defRPr>
            </a:lvl4pPr>
            <a:lvl5pPr marL="2063366" indent="-229263">
              <a:spcBef>
                <a:spcPct val="30000"/>
              </a:spcBef>
              <a:defRPr sz="1200">
                <a:solidFill>
                  <a:schemeClr val="tx1"/>
                </a:solidFill>
                <a:latin typeface="Frutiger-Roman" pitchFamily="2" charset="0"/>
              </a:defRPr>
            </a:lvl5pPr>
            <a:lvl6pPr marL="2521892" indent="-229263" eaLnBrk="0" fontAlgn="base" hangingPunct="0">
              <a:spcBef>
                <a:spcPct val="30000"/>
              </a:spcBef>
              <a:spcAft>
                <a:spcPct val="0"/>
              </a:spcAft>
              <a:defRPr sz="1200">
                <a:solidFill>
                  <a:schemeClr val="tx1"/>
                </a:solidFill>
                <a:latin typeface="Frutiger-Roman" pitchFamily="2" charset="0"/>
              </a:defRPr>
            </a:lvl6pPr>
            <a:lvl7pPr marL="2980418" indent="-229263" eaLnBrk="0" fontAlgn="base" hangingPunct="0">
              <a:spcBef>
                <a:spcPct val="30000"/>
              </a:spcBef>
              <a:spcAft>
                <a:spcPct val="0"/>
              </a:spcAft>
              <a:defRPr sz="1200">
                <a:solidFill>
                  <a:schemeClr val="tx1"/>
                </a:solidFill>
                <a:latin typeface="Frutiger-Roman" pitchFamily="2" charset="0"/>
              </a:defRPr>
            </a:lvl7pPr>
            <a:lvl8pPr marL="3438944" indent="-229263" eaLnBrk="0" fontAlgn="base" hangingPunct="0">
              <a:spcBef>
                <a:spcPct val="30000"/>
              </a:spcBef>
              <a:spcAft>
                <a:spcPct val="0"/>
              </a:spcAft>
              <a:defRPr sz="1200">
                <a:solidFill>
                  <a:schemeClr val="tx1"/>
                </a:solidFill>
                <a:latin typeface="Frutiger-Roman" pitchFamily="2" charset="0"/>
              </a:defRPr>
            </a:lvl8pPr>
            <a:lvl9pPr marL="3897470" indent="-229263" eaLnBrk="0" fontAlgn="base" hangingPunct="0">
              <a:spcBef>
                <a:spcPct val="30000"/>
              </a:spcBef>
              <a:spcAft>
                <a:spcPct val="0"/>
              </a:spcAft>
              <a:defRPr sz="1200">
                <a:solidFill>
                  <a:schemeClr val="tx1"/>
                </a:solidFill>
                <a:latin typeface="Frutiger-Roman" pitchFamily="2" charset="0"/>
              </a:defRPr>
            </a:lvl9pPr>
          </a:lstStyle>
          <a:p>
            <a:pPr>
              <a:spcBef>
                <a:spcPct val="0"/>
              </a:spcBef>
            </a:pPr>
            <a:fld id="{4032BFEA-AD99-4805-8C42-7AE28DE3F8DE}" type="slidenum">
              <a:rPr lang="en-GB" altLang="nl-NL"/>
              <a:pPr>
                <a:spcBef>
                  <a:spcPct val="0"/>
                </a:spcBef>
              </a:pPr>
              <a:t>27</a:t>
            </a:fld>
            <a:endParaRPr lang="en-GB" altLang="nl-NL"/>
          </a:p>
        </p:txBody>
      </p:sp>
    </p:spTree>
    <p:extLst>
      <p:ext uri="{BB962C8B-B14F-4D97-AF65-F5344CB8AC3E}">
        <p14:creationId xmlns:p14="http://schemas.microsoft.com/office/powerpoint/2010/main" val="388409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75B47D-8206-4B96-B751-4CB908CB19E8}" type="slidenum">
              <a:rPr lang="nl-NL" smtClean="0"/>
              <a:t>31</a:t>
            </a:fld>
            <a:endParaRPr lang="nl-NL"/>
          </a:p>
        </p:txBody>
      </p:sp>
    </p:spTree>
    <p:extLst>
      <p:ext uri="{BB962C8B-B14F-4D97-AF65-F5344CB8AC3E}">
        <p14:creationId xmlns:p14="http://schemas.microsoft.com/office/powerpoint/2010/main" val="397738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Verdana" pitchFamily="34" charset="0"/>
              </a:defRPr>
            </a:lvl1pPr>
            <a:lvl2pPr marL="748076" indent="-287722" algn="ctr" eaLnBrk="0" hangingPunct="0">
              <a:defRPr sz="1400">
                <a:solidFill>
                  <a:schemeClr val="tx1"/>
                </a:solidFill>
                <a:latin typeface="Verdana" pitchFamily="34" charset="0"/>
              </a:defRPr>
            </a:lvl2pPr>
            <a:lvl3pPr marL="1150887" indent="-230177" algn="ctr" eaLnBrk="0" hangingPunct="0">
              <a:defRPr sz="1400">
                <a:solidFill>
                  <a:schemeClr val="tx1"/>
                </a:solidFill>
                <a:latin typeface="Verdana" pitchFamily="34" charset="0"/>
              </a:defRPr>
            </a:lvl3pPr>
            <a:lvl4pPr marL="1611241" indent="-230177" algn="ctr" eaLnBrk="0" hangingPunct="0">
              <a:defRPr sz="1400">
                <a:solidFill>
                  <a:schemeClr val="tx1"/>
                </a:solidFill>
                <a:latin typeface="Verdana" pitchFamily="34" charset="0"/>
              </a:defRPr>
            </a:lvl4pPr>
            <a:lvl5pPr marL="2071596" indent="-230177" algn="ctr" eaLnBrk="0" hangingPunct="0">
              <a:defRPr sz="1400">
                <a:solidFill>
                  <a:schemeClr val="tx1"/>
                </a:solidFill>
                <a:latin typeface="Verdana" pitchFamily="34" charset="0"/>
              </a:defRPr>
            </a:lvl5pPr>
            <a:lvl6pPr marL="2531951" indent="-230177" algn="ctr" eaLnBrk="0" fontAlgn="base" hangingPunct="0">
              <a:spcBef>
                <a:spcPct val="0"/>
              </a:spcBef>
              <a:spcAft>
                <a:spcPct val="0"/>
              </a:spcAft>
              <a:defRPr sz="1400">
                <a:solidFill>
                  <a:schemeClr val="tx1"/>
                </a:solidFill>
                <a:latin typeface="Verdana" pitchFamily="34" charset="0"/>
              </a:defRPr>
            </a:lvl6pPr>
            <a:lvl7pPr marL="2992305" indent="-230177" algn="ctr" eaLnBrk="0" fontAlgn="base" hangingPunct="0">
              <a:spcBef>
                <a:spcPct val="0"/>
              </a:spcBef>
              <a:spcAft>
                <a:spcPct val="0"/>
              </a:spcAft>
              <a:defRPr sz="1400">
                <a:solidFill>
                  <a:schemeClr val="tx1"/>
                </a:solidFill>
                <a:latin typeface="Verdana" pitchFamily="34" charset="0"/>
              </a:defRPr>
            </a:lvl7pPr>
            <a:lvl8pPr marL="3452660" indent="-230177" algn="ctr" eaLnBrk="0" fontAlgn="base" hangingPunct="0">
              <a:spcBef>
                <a:spcPct val="0"/>
              </a:spcBef>
              <a:spcAft>
                <a:spcPct val="0"/>
              </a:spcAft>
              <a:defRPr sz="1400">
                <a:solidFill>
                  <a:schemeClr val="tx1"/>
                </a:solidFill>
                <a:latin typeface="Verdana" pitchFamily="34" charset="0"/>
              </a:defRPr>
            </a:lvl8pPr>
            <a:lvl9pPr marL="3913015" indent="-230177" algn="ctr" eaLnBrk="0" fontAlgn="base" hangingPunct="0">
              <a:spcBef>
                <a:spcPct val="0"/>
              </a:spcBef>
              <a:spcAft>
                <a:spcPct val="0"/>
              </a:spcAft>
              <a:defRPr sz="1400">
                <a:solidFill>
                  <a:schemeClr val="tx1"/>
                </a:solidFill>
                <a:latin typeface="Verdana" pitchFamily="34" charset="0"/>
              </a:defRPr>
            </a:lvl9pPr>
          </a:lstStyle>
          <a:p>
            <a:pPr algn="r"/>
            <a:fld id="{73DA2CB4-A336-4FFF-921E-D1C43ED32B86}" type="slidenum">
              <a:rPr lang="nl-NL" altLang="en-US" sz="1200"/>
              <a:pPr algn="r"/>
              <a:t>32</a:t>
            </a:fld>
            <a:endParaRPr lang="nl-NL"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en-US"/>
          </a:p>
        </p:txBody>
      </p:sp>
    </p:spTree>
    <p:extLst>
      <p:ext uri="{BB962C8B-B14F-4D97-AF65-F5344CB8AC3E}">
        <p14:creationId xmlns:p14="http://schemas.microsoft.com/office/powerpoint/2010/main" val="394439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579438" y="615950"/>
            <a:ext cx="5940425" cy="4456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Tree>
    <p:extLst>
      <p:ext uri="{BB962C8B-B14F-4D97-AF65-F5344CB8AC3E}">
        <p14:creationId xmlns:p14="http://schemas.microsoft.com/office/powerpoint/2010/main" val="356259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615950"/>
            <a:ext cx="5940425" cy="4456113"/>
          </a:xfrm>
        </p:spPr>
      </p:sp>
      <p:sp>
        <p:nvSpPr>
          <p:cNvPr id="3" name="Notizenplatzhalter 2"/>
          <p:cNvSpPr>
            <a:spLocks noGrp="1"/>
          </p:cNvSpPr>
          <p:nvPr>
            <p:ph type="body" idx="1"/>
          </p:nvPr>
        </p:nvSpPr>
        <p:spPr/>
        <p:txBody>
          <a:bodyPr/>
          <a:lstStyle/>
          <a:p>
            <a:r>
              <a:rPr lang="en-US" dirty="0"/>
              <a:t>List of </a:t>
            </a:r>
            <a:r>
              <a:rPr lang="en-US" dirty="0" err="1"/>
              <a:t>Laeken</a:t>
            </a:r>
            <a:r>
              <a:rPr lang="en-US" dirty="0"/>
              <a:t> indicators[edit] (in </a:t>
            </a:r>
            <a:r>
              <a:rPr lang="en-US" dirty="0" err="1"/>
              <a:t>Laeken</a:t>
            </a:r>
            <a:r>
              <a:rPr lang="en-US" dirty="0"/>
              <a:t>, </a:t>
            </a:r>
            <a:r>
              <a:rPr lang="en-US" dirty="0" err="1"/>
              <a:t>Bruessel</a:t>
            </a:r>
            <a:r>
              <a:rPr lang="en-US" dirty="0"/>
              <a:t> 2001 </a:t>
            </a:r>
            <a:r>
              <a:rPr lang="en-US" dirty="0" err="1"/>
              <a:t>beschlossen</a:t>
            </a:r>
            <a:r>
              <a:rPr lang="en-US" dirty="0"/>
              <a:t> from European Council. Most of these indicators are discriminated by various criteria (gender, age group, household type, etc.).</a:t>
            </a:r>
          </a:p>
          <a:p>
            <a:r>
              <a:rPr lang="en-US" dirty="0"/>
              <a:t>At-risk-of-poverty rate</a:t>
            </a:r>
          </a:p>
          <a:p>
            <a:r>
              <a:rPr lang="en-US" dirty="0"/>
              <a:t>At-risk-of-poverty threshold</a:t>
            </a:r>
          </a:p>
          <a:p>
            <a:r>
              <a:rPr lang="en-US" dirty="0"/>
              <a:t>S80/S20 income quintile share ratio</a:t>
            </a:r>
          </a:p>
          <a:p>
            <a:r>
              <a:rPr lang="en-US" dirty="0"/>
              <a:t>Persistent at-risk-of-poverty rate</a:t>
            </a:r>
          </a:p>
          <a:p>
            <a:r>
              <a:rPr lang="en-US" dirty="0"/>
              <a:t>Persistent at-risk-of-poverty rate (alternative threshold)</a:t>
            </a:r>
          </a:p>
          <a:p>
            <a:r>
              <a:rPr lang="en-US" dirty="0"/>
              <a:t>Relative median at-risk-of-poverty gap</a:t>
            </a:r>
          </a:p>
          <a:p>
            <a:r>
              <a:rPr lang="en-US" dirty="0"/>
              <a:t>Regional cohesion</a:t>
            </a:r>
          </a:p>
          <a:p>
            <a:r>
              <a:rPr lang="en-US" dirty="0"/>
              <a:t>Long-term unemployment rate</a:t>
            </a:r>
          </a:p>
          <a:p>
            <a:r>
              <a:rPr lang="en-US" dirty="0"/>
              <a:t>Persons living in jobless households</a:t>
            </a:r>
          </a:p>
          <a:p>
            <a:r>
              <a:rPr lang="en-US" dirty="0"/>
              <a:t>Early school leavers not in education or training</a:t>
            </a:r>
          </a:p>
          <a:p>
            <a:r>
              <a:rPr lang="en-US" dirty="0"/>
              <a:t>Life expectancy at birth</a:t>
            </a:r>
          </a:p>
          <a:p>
            <a:r>
              <a:rPr lang="en-US" dirty="0"/>
              <a:t>Self defined health status</a:t>
            </a:r>
          </a:p>
          <a:p>
            <a:r>
              <a:rPr lang="en-US" dirty="0"/>
              <a:t>Dispersion around the at-risk-of-poverty threshold</a:t>
            </a:r>
          </a:p>
          <a:p>
            <a:r>
              <a:rPr lang="en-US" dirty="0"/>
              <a:t>At-risk-of-poverty rate anchored at one moment in time</a:t>
            </a:r>
          </a:p>
          <a:p>
            <a:r>
              <a:rPr lang="en-US" dirty="0"/>
              <a:t>At-risk-of-poverty rate before cash social transfers</a:t>
            </a:r>
          </a:p>
          <a:p>
            <a:r>
              <a:rPr lang="en-US" dirty="0"/>
              <a:t>Gini coefficient</a:t>
            </a:r>
          </a:p>
          <a:p>
            <a:r>
              <a:rPr lang="en-US" dirty="0"/>
              <a:t>In-work at risk of poverty rate</a:t>
            </a:r>
          </a:p>
          <a:p>
            <a:r>
              <a:rPr lang="en-US" dirty="0"/>
              <a:t>Long term unemployment share</a:t>
            </a:r>
          </a:p>
          <a:p>
            <a:r>
              <a:rPr lang="en-US" dirty="0"/>
              <a:t>Very long term unemployment rate</a:t>
            </a:r>
          </a:p>
          <a:p>
            <a:endParaRPr lang="de-DE" dirty="0"/>
          </a:p>
        </p:txBody>
      </p:sp>
      <p:sp>
        <p:nvSpPr>
          <p:cNvPr id="4" name="Foliennummernplatzhalter 3"/>
          <p:cNvSpPr>
            <a:spLocks noGrp="1"/>
          </p:cNvSpPr>
          <p:nvPr>
            <p:ph type="sldNum" sz="quarter" idx="10"/>
          </p:nvPr>
        </p:nvSpPr>
        <p:spPr/>
        <p:txBody>
          <a:bodyPr/>
          <a:lstStyle/>
          <a:p>
            <a:fld id="{42AC3C00-B8BD-457D-96BB-42DE80FC4007}"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40957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615950"/>
            <a:ext cx="5940425" cy="445611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AC3C00-B8BD-457D-96BB-42DE80FC4007}"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305207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615950"/>
            <a:ext cx="5940425" cy="4456113"/>
          </a:xfrm>
        </p:spPr>
      </p:sp>
      <p:sp>
        <p:nvSpPr>
          <p:cNvPr id="3" name="Notizenplatzhalter 2"/>
          <p:cNvSpPr>
            <a:spLocks noGrp="1"/>
          </p:cNvSpPr>
          <p:nvPr>
            <p:ph type="body" idx="1"/>
          </p:nvPr>
        </p:nvSpPr>
        <p:spPr/>
        <p:txBody>
          <a:bodyPr/>
          <a:lstStyle/>
          <a:p>
            <a:r>
              <a:rPr lang="en-US" dirty="0"/>
              <a:t>These important results have been peer reviewed by the Eurostat Task-Force on Material</a:t>
            </a:r>
          </a:p>
          <a:p>
            <a:r>
              <a:rPr lang="en-US" dirty="0"/>
              <a:t>Deprivation which has then agreed on a list of seven new MD variables for the whole</a:t>
            </a:r>
          </a:p>
          <a:p>
            <a:r>
              <a:rPr lang="en-US" dirty="0"/>
              <a:t>population (to be used together with six of the current nine EU-SILC items to measure MD for</a:t>
            </a:r>
          </a:p>
          <a:p>
            <a:r>
              <a:rPr lang="en-US" dirty="0"/>
              <a:t>the whole EU population). Agreement was also reached on a list of 13 MD variables for</a:t>
            </a:r>
          </a:p>
          <a:p>
            <a:r>
              <a:rPr lang="en-US" dirty="0"/>
              <a:t>children (to be used together with five household MD items for measuring child MD). These</a:t>
            </a:r>
          </a:p>
          <a:p>
            <a:r>
              <a:rPr lang="en-US" dirty="0"/>
              <a:t>results will constitute the main basis for the revision of the MD component of the 'at risk of</a:t>
            </a:r>
          </a:p>
          <a:p>
            <a:r>
              <a:rPr lang="en-US" dirty="0"/>
              <a:t>poverty or social exclusion' indicator in 2015</a:t>
            </a:r>
          </a:p>
          <a:p>
            <a:r>
              <a:rPr lang="en-US" dirty="0"/>
              <a:t>The main limitations of the current EU MD indicators are the small number (nine) and weak</a:t>
            </a:r>
          </a:p>
          <a:p>
            <a:r>
              <a:rPr lang="en-US" dirty="0"/>
              <a:t>reliability of some of the core items they are based on. MD measures for children are also</a:t>
            </a:r>
          </a:p>
          <a:p>
            <a:r>
              <a:rPr lang="en-US" dirty="0"/>
              <a:t>needed. This is why a thematic module on MD was included in the 2009 wave of EU Statistics</a:t>
            </a:r>
          </a:p>
          <a:p>
            <a:r>
              <a:rPr lang="en-US" dirty="0"/>
              <a:t>on Income and Living Conditions survey (EU-SILC). The core MD items of EU-SILC and</a:t>
            </a:r>
          </a:p>
          <a:p>
            <a:r>
              <a:rPr lang="en-US" dirty="0"/>
              <a:t>related indicators will be revised as part of the mid-term review of the Europe 2020 Strategy in</a:t>
            </a:r>
          </a:p>
          <a:p>
            <a:r>
              <a:rPr lang="en-US" dirty="0"/>
              <a:t>2015.</a:t>
            </a:r>
          </a:p>
          <a:p>
            <a:r>
              <a:rPr lang="en-US" dirty="0" err="1"/>
              <a:t>Mdeprv</a:t>
            </a:r>
            <a:r>
              <a:rPr lang="en-US" dirty="0"/>
              <a:t> people living in households who cannot afford at least 3 of the following 9 items:</a:t>
            </a:r>
          </a:p>
          <a:p>
            <a:r>
              <a:rPr lang="en-US" dirty="0"/>
              <a:t>• coping with unexpected expenses;</a:t>
            </a:r>
          </a:p>
          <a:p>
            <a:r>
              <a:rPr lang="en-US" dirty="0"/>
              <a:t>• one week annual holiday away from home;</a:t>
            </a:r>
          </a:p>
          <a:p>
            <a:r>
              <a:rPr lang="en-US" dirty="0"/>
              <a:t>• avoiding arrears (in mortgage or rent, utility bills or hire purchase instalments); </a:t>
            </a:r>
            <a:r>
              <a:rPr lang="en-US" dirty="0" err="1"/>
              <a:t>Zahlungsrückstände</a:t>
            </a:r>
            <a:endParaRPr lang="en-US" dirty="0"/>
          </a:p>
          <a:p>
            <a:r>
              <a:rPr lang="en-US" dirty="0"/>
              <a:t>• a meal with meat, chicken, fish or vegetarian equivalent every second day;</a:t>
            </a:r>
          </a:p>
          <a:p>
            <a:r>
              <a:rPr lang="en-US" dirty="0"/>
              <a:t>• keeping the home adequately warm;</a:t>
            </a:r>
          </a:p>
          <a:p>
            <a:r>
              <a:rPr lang="en-US" dirty="0"/>
              <a:t>• a washing machine;</a:t>
            </a:r>
          </a:p>
          <a:p>
            <a:r>
              <a:rPr lang="en-US" dirty="0"/>
              <a:t>• a </a:t>
            </a:r>
            <a:r>
              <a:rPr lang="en-US" dirty="0" err="1"/>
              <a:t>colour</a:t>
            </a:r>
            <a:r>
              <a:rPr lang="en-US" dirty="0"/>
              <a:t> TV;</a:t>
            </a:r>
          </a:p>
          <a:p>
            <a:r>
              <a:rPr lang="en-US" dirty="0"/>
              <a:t>• a telephone;</a:t>
            </a:r>
          </a:p>
          <a:p>
            <a:r>
              <a:rPr lang="en-US" dirty="0"/>
              <a:t>• a personal car.</a:t>
            </a:r>
          </a:p>
          <a:p>
            <a:r>
              <a:rPr lang="en-US" dirty="0"/>
              <a:t>A mobile phone (Module [M])</a:t>
            </a:r>
          </a:p>
          <a:p>
            <a:r>
              <a:rPr lang="en-US" dirty="0"/>
              <a:t>2. To replace worn-out clothes by some new (not second-hand) ones (M)</a:t>
            </a:r>
          </a:p>
          <a:p>
            <a:r>
              <a:rPr lang="en-US" dirty="0"/>
              <a:t>3. Two pairs of properly fitting shoes, including a pair of all-weather shoes (M)</a:t>
            </a:r>
          </a:p>
          <a:p>
            <a:r>
              <a:rPr lang="en-US" dirty="0"/>
              <a:t>4. To spend a small amount of money each week on oneself without having to consult</a:t>
            </a:r>
          </a:p>
          <a:p>
            <a:r>
              <a:rPr lang="en-US" dirty="0"/>
              <a:t>anyone (hereafter referred to as 'pocket money') (M)</a:t>
            </a:r>
          </a:p>
          <a:p>
            <a:r>
              <a:rPr lang="en-US" dirty="0"/>
              <a:t>5. To get together with friends/family for a drink/meal at least monthly (M)</a:t>
            </a:r>
          </a:p>
          <a:p>
            <a:r>
              <a:rPr lang="en-US" dirty="0"/>
              <a:t>6. To have regular leisure activities (M)</a:t>
            </a:r>
          </a:p>
          <a:p>
            <a:r>
              <a:rPr lang="en-US" dirty="0"/>
              <a:t>B. 'Household items', i.e. items collected at household level (population: whole population</a:t>
            </a:r>
          </a:p>
          <a:p>
            <a:r>
              <a:rPr lang="en-US" dirty="0"/>
              <a:t>living in private households)</a:t>
            </a:r>
          </a:p>
          <a:p>
            <a:r>
              <a:rPr lang="en-US" dirty="0"/>
              <a:t>The household's dwelling suffers from:</a:t>
            </a:r>
          </a:p>
          <a:p>
            <a:r>
              <a:rPr lang="en-US" dirty="0"/>
              <a:t>7. Absence of hot running water (M)</a:t>
            </a:r>
          </a:p>
          <a:p>
            <a:r>
              <a:rPr lang="en-US" dirty="0"/>
              <a:t>8. Shortage of space in the dwelling (M)</a:t>
            </a:r>
          </a:p>
          <a:p>
            <a:r>
              <a:rPr lang="en-US" dirty="0"/>
              <a:t>9. Darkness, not enough day-light</a:t>
            </a:r>
          </a:p>
          <a:p>
            <a:r>
              <a:rPr lang="en-US" dirty="0"/>
              <a:t>10. Leaky roof, damp walls/floors/foundations or rot in window frames or floor</a:t>
            </a:r>
          </a:p>
          <a:p>
            <a:r>
              <a:rPr lang="en-US" dirty="0"/>
              <a:t>11. Absence of indoor flushing toilet for sole use of the household</a:t>
            </a:r>
          </a:p>
          <a:p>
            <a:r>
              <a:rPr lang="en-US" dirty="0"/>
              <a:t>12. Absence of bath or shower in the dwelling</a:t>
            </a:r>
          </a:p>
          <a:p>
            <a:r>
              <a:rPr lang="en-US" dirty="0"/>
              <a:t>The local environment of the household's dwelling suffers from:</a:t>
            </a:r>
          </a:p>
          <a:p>
            <a:r>
              <a:rPr lang="en-US" dirty="0"/>
              <a:t>13. Litter lying around in the </a:t>
            </a:r>
            <a:r>
              <a:rPr lang="en-US" dirty="0" err="1"/>
              <a:t>neighbourhood</a:t>
            </a:r>
            <a:r>
              <a:rPr lang="en-US" dirty="0"/>
              <a:t> (M)</a:t>
            </a:r>
          </a:p>
          <a:p>
            <a:r>
              <a:rPr lang="en-US" dirty="0"/>
              <a:t>14. Damaged public amenities (M)</a:t>
            </a:r>
          </a:p>
          <a:p>
            <a:r>
              <a:rPr lang="en-US" dirty="0"/>
              <a:t>15. Noise from </a:t>
            </a:r>
            <a:r>
              <a:rPr lang="en-US" dirty="0" err="1"/>
              <a:t>neighbours</a:t>
            </a:r>
            <a:r>
              <a:rPr lang="en-US" dirty="0"/>
              <a:t> or from the street</a:t>
            </a:r>
          </a:p>
          <a:p>
            <a:r>
              <a:rPr lang="en-US" dirty="0"/>
              <a:t>16. Pollution, grime or other environmental problems</a:t>
            </a:r>
          </a:p>
          <a:p>
            <a:r>
              <a:rPr lang="en-US" dirty="0"/>
              <a:t>17. Crime, violence or vandalism in the area</a:t>
            </a:r>
          </a:p>
          <a:p>
            <a:r>
              <a:rPr lang="en-US" dirty="0"/>
              <a:t>The household is confronted with:</a:t>
            </a:r>
          </a:p>
          <a:p>
            <a:r>
              <a:rPr lang="en-US" dirty="0"/>
              <a:t>18. Overcrowding(11)</a:t>
            </a:r>
          </a:p>
          <a:p>
            <a:r>
              <a:rPr lang="en-US" dirty="0"/>
              <a:t>19. High housing costs (&gt;40 % total </a:t>
            </a:r>
            <a:r>
              <a:rPr lang="en-US" dirty="0" err="1"/>
              <a:t>equivalised</a:t>
            </a:r>
            <a:r>
              <a:rPr lang="en-US" dirty="0"/>
              <a:t> household disposable income)(12)</a:t>
            </a:r>
          </a:p>
          <a:p>
            <a:r>
              <a:rPr lang="en-US" dirty="0"/>
              <a:t>(10) These 50 'items' include three constructed indicators ('Arrears', 'Overcrowding' and 'High housing costs') which draw on several EUSILC</a:t>
            </a:r>
          </a:p>
          <a:p>
            <a:r>
              <a:rPr lang="en-US" dirty="0"/>
              <a:t>variables. However, for ease of reference, we also refer to these as 'items'.</a:t>
            </a:r>
          </a:p>
          <a:p>
            <a:r>
              <a:rPr lang="en-US" dirty="0"/>
              <a:t>(11) The definition of 'overcrowding' is the commonly agreed EU definition (see European Commission, 2009). It captures space problems</a:t>
            </a:r>
          </a:p>
          <a:p>
            <a:r>
              <a:rPr lang="en-US" dirty="0"/>
              <a:t>on the basis on the number of persons in the households, by taking into account the age/gender of children.</a:t>
            </a:r>
          </a:p>
          <a:p>
            <a:r>
              <a:rPr lang="en-US" dirty="0"/>
              <a:t>(12) The definition of 'high housing costs' is the agreed EU definition (see European Commission, 2009).</a:t>
            </a:r>
          </a:p>
          <a:p>
            <a:r>
              <a:rPr lang="en-US" dirty="0"/>
              <a:t>16</a:t>
            </a:r>
          </a:p>
          <a:p>
            <a:r>
              <a:rPr lang="en-US" dirty="0"/>
              <a:t>3 Dataset</a:t>
            </a:r>
          </a:p>
          <a:p>
            <a:r>
              <a:rPr lang="en-US" dirty="0"/>
              <a:t>Measuring material deprivation in the EU</a:t>
            </a:r>
          </a:p>
          <a:p>
            <a:r>
              <a:rPr lang="en-US" dirty="0"/>
              <a:t>The household cannot afford:</a:t>
            </a:r>
          </a:p>
          <a:p>
            <a:r>
              <a:rPr lang="en-US" dirty="0"/>
              <a:t>20. To replace worn-out furniture (but would like to have) (M)</a:t>
            </a:r>
          </a:p>
          <a:p>
            <a:r>
              <a:rPr lang="en-US" dirty="0"/>
              <a:t>21. A meal with meat, chicken, fish or vegetarian equivalent every second day</a:t>
            </a:r>
          </a:p>
          <a:p>
            <a:r>
              <a:rPr lang="en-US" dirty="0"/>
              <a:t>22. To face unexpected expenses (13)</a:t>
            </a:r>
          </a:p>
          <a:p>
            <a:r>
              <a:rPr lang="en-US" dirty="0"/>
              <a:t>23. To keep home adequately warm</a:t>
            </a:r>
          </a:p>
          <a:p>
            <a:r>
              <a:rPr lang="en-US" dirty="0"/>
              <a:t>24. One week annual holiday away from home</a:t>
            </a:r>
          </a:p>
          <a:p>
            <a:r>
              <a:rPr lang="en-US" dirty="0"/>
              <a:t>25. To avoid arrears (mortgage or rent, utility bills or hire purchase instalments)</a:t>
            </a:r>
          </a:p>
          <a:p>
            <a:r>
              <a:rPr lang="en-US" dirty="0"/>
              <a:t>26. A washing machine (but would like to have)</a:t>
            </a:r>
          </a:p>
          <a:p>
            <a:r>
              <a:rPr lang="en-US" dirty="0"/>
              <a:t>27. A </a:t>
            </a:r>
            <a:r>
              <a:rPr lang="en-US" dirty="0" err="1"/>
              <a:t>colour</a:t>
            </a:r>
            <a:r>
              <a:rPr lang="en-US" dirty="0"/>
              <a:t> TV (but would like to have)</a:t>
            </a:r>
          </a:p>
          <a:p>
            <a:r>
              <a:rPr lang="en-US" dirty="0"/>
              <a:t>28. A telephone, including mobile phone (but would like to have)</a:t>
            </a:r>
          </a:p>
          <a:p>
            <a:r>
              <a:rPr lang="en-US" dirty="0"/>
              <a:t>29. A computer (but would like to have)</a:t>
            </a:r>
          </a:p>
          <a:p>
            <a:r>
              <a:rPr lang="en-US" dirty="0"/>
              <a:t>30. A car/van for private use (but would like to have)</a:t>
            </a:r>
          </a:p>
          <a:p>
            <a:r>
              <a:rPr lang="en-US" dirty="0"/>
              <a:t>31. An Internet connection (but would like to have) (M)</a:t>
            </a:r>
          </a:p>
          <a:p>
            <a:r>
              <a:rPr lang="en-US" dirty="0"/>
              <a:t>The household has a (very) difficult access to:</a:t>
            </a:r>
          </a:p>
          <a:p>
            <a:r>
              <a:rPr lang="en-US" dirty="0"/>
              <a:t>32. Public transport (M)</a:t>
            </a:r>
          </a:p>
          <a:p>
            <a:r>
              <a:rPr lang="en-US" dirty="0"/>
              <a:t>33. Postal/banking services (M)</a:t>
            </a:r>
          </a:p>
          <a:p>
            <a:r>
              <a:rPr lang="en-US" dirty="0"/>
              <a:t>C. 'Children’s items', i.e. items specifically focused on children (these items are collected</a:t>
            </a:r>
          </a:p>
          <a:p>
            <a:r>
              <a:rPr lang="en-US" dirty="0"/>
              <a:t>at household level)</a:t>
            </a:r>
          </a:p>
          <a:p>
            <a:r>
              <a:rPr lang="en-US" dirty="0"/>
              <a:t>The household cannot afford for at least one child (enforced lack):</a:t>
            </a:r>
          </a:p>
          <a:p>
            <a:r>
              <a:rPr lang="en-US" dirty="0"/>
              <a:t>1. Some new (not second-hand) clothes (M)</a:t>
            </a:r>
          </a:p>
          <a:p>
            <a:r>
              <a:rPr lang="en-US" dirty="0"/>
              <a:t>2. Two pairs of properly fitting shoes, including a pair of all-weather shoes (M)</a:t>
            </a:r>
          </a:p>
          <a:p>
            <a:r>
              <a:rPr lang="en-US" dirty="0"/>
              <a:t>3. Fresh fruits &amp; vegetables daily (M)</a:t>
            </a:r>
          </a:p>
          <a:p>
            <a:r>
              <a:rPr lang="en-US" dirty="0"/>
              <a:t>PROPOSED 13 ITEMS To replace worn-out clothes by some new (not second-hand) ones</a:t>
            </a:r>
          </a:p>
          <a:p>
            <a:r>
              <a:rPr lang="en-US" dirty="0"/>
              <a:t>2. Two pairs of properly fitting shoes, including a pair of all-weather shoes</a:t>
            </a:r>
          </a:p>
          <a:p>
            <a:r>
              <a:rPr lang="en-US" dirty="0"/>
              <a:t>3. To spend a small amount of money each week on oneself without having to consult</a:t>
            </a:r>
          </a:p>
          <a:p>
            <a:r>
              <a:rPr lang="en-US" dirty="0"/>
              <a:t>anyone</a:t>
            </a:r>
          </a:p>
          <a:p>
            <a:r>
              <a:rPr lang="en-US" dirty="0"/>
              <a:t>4. To have regular leisure activities</a:t>
            </a:r>
          </a:p>
          <a:p>
            <a:r>
              <a:rPr lang="en-US" dirty="0"/>
              <a:t>5. To get together with friends/family for a drink/meal at least monthly</a:t>
            </a:r>
          </a:p>
          <a:p>
            <a:r>
              <a:rPr lang="en-US" dirty="0"/>
              <a:t>b) 'Household items', i.e. items collected at household level (population: whole population</a:t>
            </a:r>
          </a:p>
          <a:p>
            <a:r>
              <a:rPr lang="en-US" dirty="0"/>
              <a:t>living in private households). The household cannot afford:</a:t>
            </a:r>
          </a:p>
          <a:p>
            <a:r>
              <a:rPr lang="en-US" dirty="0"/>
              <a:t>6. To replace worn-out furniture</a:t>
            </a:r>
          </a:p>
          <a:p>
            <a:r>
              <a:rPr lang="en-US" dirty="0"/>
              <a:t>7. A meal with meat, chicken, fish or vegetarian equivalent every second day</a:t>
            </a:r>
          </a:p>
          <a:p>
            <a:r>
              <a:rPr lang="en-US" dirty="0"/>
              <a:t>8. To face unexpected expenses</a:t>
            </a:r>
          </a:p>
          <a:p>
            <a:r>
              <a:rPr lang="en-US" dirty="0"/>
              <a:t>9. One week annual holiday away from home</a:t>
            </a:r>
          </a:p>
          <a:p>
            <a:r>
              <a:rPr lang="en-US" dirty="0"/>
              <a:t>10. To avoid arrears (mortgage or rent, utility bills or hire purchase instalments)</a:t>
            </a:r>
          </a:p>
          <a:p>
            <a:r>
              <a:rPr lang="en-US" dirty="0"/>
              <a:t>11. A computer and an Internet connection (enforced lack, i.e. cannot afford but would</a:t>
            </a:r>
          </a:p>
          <a:p>
            <a:r>
              <a:rPr lang="en-US" dirty="0"/>
              <a:t>like to have)</a:t>
            </a:r>
          </a:p>
          <a:p>
            <a:r>
              <a:rPr lang="en-US" dirty="0"/>
              <a:t>12. To keep home adequately warm (enforced lack)</a:t>
            </a:r>
          </a:p>
          <a:p>
            <a:r>
              <a:rPr lang="en-US" dirty="0"/>
              <a:t>13. A car/van for private use (enforced lack)</a:t>
            </a:r>
          </a:p>
          <a:p>
            <a:endParaRPr lang="en-US" dirty="0"/>
          </a:p>
          <a:p>
            <a:r>
              <a:rPr lang="en-US" dirty="0"/>
              <a:t>4. Three meals a day (M)</a:t>
            </a:r>
          </a:p>
          <a:p>
            <a:r>
              <a:rPr lang="en-US" dirty="0"/>
              <a:t>5. One meal with meat, chicken, fish or vegetarian equivalent daily (M)</a:t>
            </a:r>
          </a:p>
          <a:p>
            <a:r>
              <a:rPr lang="en-US" dirty="0"/>
              <a:t>6. Books at home suitable for the children’s age (M)</a:t>
            </a:r>
          </a:p>
          <a:p>
            <a:r>
              <a:rPr lang="en-US" dirty="0"/>
              <a:t>7. Outdoor leisure equipment (M)</a:t>
            </a:r>
          </a:p>
          <a:p>
            <a:r>
              <a:rPr lang="en-US" dirty="0"/>
              <a:t>8. Indoor games (M)</a:t>
            </a:r>
          </a:p>
          <a:p>
            <a:r>
              <a:rPr lang="en-US" dirty="0"/>
              <a:t>9. A suitable place to do homework (M)</a:t>
            </a:r>
          </a:p>
          <a:p>
            <a:r>
              <a:rPr lang="en-US" dirty="0"/>
              <a:t>10. To consult a dentist when needed (M - 'optional', i.e. countries were allowed not to</a:t>
            </a:r>
          </a:p>
          <a:p>
            <a:r>
              <a:rPr lang="en-US" dirty="0"/>
              <a:t>collect this item)</a:t>
            </a:r>
          </a:p>
          <a:p>
            <a:r>
              <a:rPr lang="en-US" dirty="0"/>
              <a:t>11. To consult a general practitioner (GP) when needed (M - optional)</a:t>
            </a:r>
          </a:p>
          <a:p>
            <a:r>
              <a:rPr lang="en-US" dirty="0"/>
              <a:t>12. Regular leisure activities (sports, youth </a:t>
            </a:r>
            <a:r>
              <a:rPr lang="en-US" dirty="0" err="1"/>
              <a:t>organisations</a:t>
            </a:r>
            <a:r>
              <a:rPr lang="en-US" dirty="0"/>
              <a:t>, etc.) (M)</a:t>
            </a:r>
          </a:p>
          <a:p>
            <a:r>
              <a:rPr lang="en-US" dirty="0"/>
              <a:t>13. Celebrations on special occasions (M)</a:t>
            </a:r>
          </a:p>
          <a:p>
            <a:r>
              <a:rPr lang="en-US" dirty="0"/>
              <a:t>14. To invite friends round to play and eat from time to time (M)</a:t>
            </a:r>
          </a:p>
          <a:p>
            <a:r>
              <a:rPr lang="en-US" dirty="0"/>
              <a:t>15. To participate in school trips and school events that costs money (M)</a:t>
            </a:r>
          </a:p>
          <a:p>
            <a:r>
              <a:rPr lang="en-US" dirty="0"/>
              <a:t>16. Outdoor space in the </a:t>
            </a:r>
            <a:r>
              <a:rPr lang="en-US" dirty="0" err="1"/>
              <a:t>neighbourhood</a:t>
            </a:r>
            <a:r>
              <a:rPr lang="en-US" dirty="0"/>
              <a:t> to play safely (M)</a:t>
            </a:r>
          </a:p>
          <a:p>
            <a:r>
              <a:rPr lang="en-US" dirty="0"/>
              <a:t>17. One week annual holiday away from home (M - optional)</a:t>
            </a:r>
          </a:p>
          <a:p>
            <a:r>
              <a:rPr lang="en-US" dirty="0"/>
              <a:t>(13) The amount referred to in the survey protocol corresponds to the monthly national poverty threshold. The protocol mentions that this</a:t>
            </a:r>
          </a:p>
          <a:p>
            <a:r>
              <a:rPr lang="en-US" dirty="0"/>
              <a:t>amount is to be paid by the household using only its own resources.</a:t>
            </a:r>
          </a:p>
          <a:p>
            <a:r>
              <a:rPr lang="en-US" dirty="0"/>
              <a:t>17</a:t>
            </a:r>
          </a:p>
          <a:p>
            <a:r>
              <a:rPr lang="en-US" dirty="0"/>
              <a:t>Dataset</a:t>
            </a:r>
          </a:p>
          <a:p>
            <a:endParaRPr lang="de-DE" dirty="0"/>
          </a:p>
          <a:p>
            <a:r>
              <a:rPr lang="en-US" dirty="0"/>
              <a:t>a measure of 'very low household work intensity' (people in very low household work</a:t>
            </a:r>
          </a:p>
          <a:p>
            <a:r>
              <a:rPr lang="en-US" dirty="0"/>
              <a:t>intensity are those aged 0-59 living in households where, on average, adult members</a:t>
            </a:r>
          </a:p>
          <a:p>
            <a:r>
              <a:rPr lang="en-US" dirty="0"/>
              <a:t>aged 18-59 have worked less than 20 % of their total work potential during the income</a:t>
            </a:r>
          </a:p>
          <a:p>
            <a:r>
              <a:rPr lang="en-US" dirty="0"/>
              <a:t>reference period (i.e. year prior to the survey)).(5)</a:t>
            </a:r>
          </a:p>
          <a:p>
            <a:endParaRPr lang="de-DE" dirty="0"/>
          </a:p>
          <a:p>
            <a:endParaRPr lang="de-DE" dirty="0"/>
          </a:p>
        </p:txBody>
      </p:sp>
      <p:sp>
        <p:nvSpPr>
          <p:cNvPr id="4" name="Foliennummernplatzhalter 3"/>
          <p:cNvSpPr>
            <a:spLocks noGrp="1"/>
          </p:cNvSpPr>
          <p:nvPr>
            <p:ph type="sldNum" sz="quarter" idx="10"/>
          </p:nvPr>
        </p:nvSpPr>
        <p:spPr/>
        <p:txBody>
          <a:bodyPr/>
          <a:lstStyle/>
          <a:p>
            <a:fld id="{42AC3C00-B8BD-457D-96BB-42DE80FC4007}"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2689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615950"/>
            <a:ext cx="5940425" cy="445611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AC3C00-B8BD-457D-96BB-42DE80FC4007}"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163484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615950"/>
            <a:ext cx="5940425" cy="4456113"/>
          </a:xfrm>
        </p:spPr>
      </p:sp>
      <p:sp>
        <p:nvSpPr>
          <p:cNvPr id="3" name="Notizenplatzhalter 2"/>
          <p:cNvSpPr>
            <a:spLocks noGrp="1"/>
          </p:cNvSpPr>
          <p:nvPr>
            <p:ph type="body" idx="1"/>
          </p:nvPr>
        </p:nvSpPr>
        <p:spPr/>
        <p:txBody>
          <a:bodyPr/>
          <a:lstStyle/>
          <a:p>
            <a:r>
              <a:rPr lang="de-DE" dirty="0"/>
              <a:t>UK  Medianeinkommen ist gesunken. </a:t>
            </a:r>
            <a:r>
              <a:rPr lang="de-DE" dirty="0" err="1"/>
              <a:t>Häuserokosten</a:t>
            </a:r>
            <a:r>
              <a:rPr lang="de-DE" dirty="0"/>
              <a:t> Mieten sind gesunken.</a:t>
            </a:r>
          </a:p>
          <a:p>
            <a:endParaRPr lang="de-DE" dirty="0"/>
          </a:p>
          <a:p>
            <a:r>
              <a:rPr lang="de-DE" dirty="0"/>
              <a:t>Rumänien—Länder definieren Armut unterschiedlich. </a:t>
            </a:r>
            <a:r>
              <a:rPr lang="de-DE" dirty="0" err="1"/>
              <a:t>Grosszügiger</a:t>
            </a:r>
            <a:r>
              <a:rPr lang="de-DE" dirty="0"/>
              <a:t> im Süden. Medianeinkommen gefallen, Wahlen stehen bevor, Surveys….</a:t>
            </a:r>
          </a:p>
        </p:txBody>
      </p:sp>
      <p:sp>
        <p:nvSpPr>
          <p:cNvPr id="4" name="Foliennummernplatzhalter 3"/>
          <p:cNvSpPr>
            <a:spLocks noGrp="1"/>
          </p:cNvSpPr>
          <p:nvPr>
            <p:ph type="sldNum" sz="quarter" idx="10"/>
          </p:nvPr>
        </p:nvSpPr>
        <p:spPr/>
        <p:txBody>
          <a:bodyPr/>
          <a:lstStyle/>
          <a:p>
            <a:fld id="{42AC3C00-B8BD-457D-96BB-42DE80FC4007}" type="slidenum">
              <a:rPr lang="de-DE" smtClean="0"/>
              <a:pPr/>
              <a:t>14</a:t>
            </a:fld>
            <a:endParaRPr lang="de-DE"/>
          </a:p>
        </p:txBody>
      </p:sp>
    </p:spTree>
    <p:extLst>
      <p:ext uri="{BB962C8B-B14F-4D97-AF65-F5344CB8AC3E}">
        <p14:creationId xmlns:p14="http://schemas.microsoft.com/office/powerpoint/2010/main" val="32903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75B47D-8206-4B96-B751-4CB908CB19E8}" type="slidenum">
              <a:rPr lang="nl-NL" smtClean="0"/>
              <a:t>15</a:t>
            </a:fld>
            <a:endParaRPr lang="nl-NL"/>
          </a:p>
        </p:txBody>
      </p:sp>
    </p:spTree>
    <p:extLst>
      <p:ext uri="{BB962C8B-B14F-4D97-AF65-F5344CB8AC3E}">
        <p14:creationId xmlns:p14="http://schemas.microsoft.com/office/powerpoint/2010/main" val="137342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615950"/>
            <a:ext cx="5940425" cy="445611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AC3C00-B8BD-457D-96BB-42DE80FC4007}"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144271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75B47D-8206-4B96-B751-4CB908CB19E8}" type="slidenum">
              <a:rPr lang="nl-NL" smtClean="0"/>
              <a:t>17</a:t>
            </a:fld>
            <a:endParaRPr lang="nl-NL"/>
          </a:p>
        </p:txBody>
      </p:sp>
    </p:spTree>
    <p:extLst>
      <p:ext uri="{BB962C8B-B14F-4D97-AF65-F5344CB8AC3E}">
        <p14:creationId xmlns:p14="http://schemas.microsoft.com/office/powerpoint/2010/main" val="65373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3C33AA32-E333-47D1-A496-E15B16974255}" type="datetime1">
              <a:rPr lang="nl-NL" smtClean="0"/>
              <a:t>15-11-2017</a:t>
            </a:fld>
            <a:endParaRPr lang="en-GB" dirty="0"/>
          </a:p>
        </p:txBody>
      </p:sp>
      <p:sp>
        <p:nvSpPr>
          <p:cNvPr id="4" name="Tijdelijke aanduiding voor voettekst 3"/>
          <p:cNvSpPr>
            <a:spLocks noGrp="1"/>
          </p:cNvSpPr>
          <p:nvPr>
            <p:ph type="ftr" sz="quarter" idx="11"/>
          </p:nvPr>
        </p:nvSpPr>
        <p:spPr/>
        <p:txBody>
          <a:bodyPr/>
          <a:lstStyle/>
          <a:p>
            <a:r>
              <a:rPr lang="nl-NL" sz="1400"/>
              <a:t>Spreker</a:t>
            </a:r>
            <a:endParaRPr lang="nl-NL" sz="1400" dirty="0"/>
          </a:p>
        </p:txBody>
      </p:sp>
      <p:sp>
        <p:nvSpPr>
          <p:cNvPr id="6" name="Titel 1"/>
          <p:cNvSpPr>
            <a:spLocks noGrp="1"/>
          </p:cNvSpPr>
          <p:nvPr>
            <p:ph type="title"/>
          </p:nvPr>
        </p:nvSpPr>
        <p:spPr>
          <a:xfrm>
            <a:off x="1728063" y="3933056"/>
            <a:ext cx="5652000" cy="1311128"/>
          </a:xfrm>
          <a:prstGeom prst="rect">
            <a:avLst/>
          </a:prstGeom>
        </p:spPr>
        <p:txBody>
          <a:bodyPr wrap="square" anchor="ctr" anchorCtr="0">
            <a:normAutofit/>
          </a:bodyPr>
          <a:lstStyle>
            <a:lvl1pPr algn="l">
              <a:lnSpc>
                <a:spcPct val="90000"/>
              </a:lnSpc>
              <a:defRPr sz="3600" b="1">
                <a:solidFill>
                  <a:schemeClr val="bg1"/>
                </a:solidFill>
                <a:latin typeface="+mj-lt"/>
              </a:defRPr>
            </a:lvl1pPr>
          </a:lstStyle>
          <a:p>
            <a:r>
              <a:rPr lang="en-US"/>
              <a:t>Click to edit Master title style</a:t>
            </a:r>
            <a:endParaRPr lang="nl-NL" dirty="0"/>
          </a:p>
        </p:txBody>
      </p:sp>
      <p:sp>
        <p:nvSpPr>
          <p:cNvPr id="7" name="Tijdelijke aanduiding voor tekst 6"/>
          <p:cNvSpPr>
            <a:spLocks noGrp="1"/>
          </p:cNvSpPr>
          <p:nvPr>
            <p:ph type="body" sz="quarter" idx="13"/>
          </p:nvPr>
        </p:nvSpPr>
        <p:spPr>
          <a:xfrm>
            <a:off x="1728071" y="5229200"/>
            <a:ext cx="5652000" cy="864096"/>
          </a:xfrm>
          <a:prstGeom prst="rect">
            <a:avLst/>
          </a:prstGeom>
        </p:spPr>
        <p:txBody>
          <a:bodyPr>
            <a:normAutofit/>
          </a:bodyPr>
          <a:lstStyle>
            <a:lvl1pPr marL="0" indent="0" algn="l">
              <a:buNone/>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3562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blad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6536865" y="6331318"/>
            <a:ext cx="1779551" cy="252000"/>
          </a:xfrm>
          <a:prstGeom prst="rect">
            <a:avLst/>
          </a:prstGeom>
        </p:spPr>
        <p:txBody>
          <a:bodyPr/>
          <a:lstStyle/>
          <a:p>
            <a:fld id="{E6DADE08-665D-4765-A287-7DEBABEE06D6}" type="datetime1">
              <a:rPr lang="nl-NL" smtClean="0"/>
              <a:t>15-11-2017</a:t>
            </a:fld>
            <a:endParaRPr lang="en-GB" dirty="0"/>
          </a:p>
        </p:txBody>
      </p:sp>
      <p:sp>
        <p:nvSpPr>
          <p:cNvPr id="4" name="Tijdelijke aanduiding voor voettekst 3"/>
          <p:cNvSpPr>
            <a:spLocks noGrp="1"/>
          </p:cNvSpPr>
          <p:nvPr>
            <p:ph type="ftr" sz="quarter" idx="11"/>
          </p:nvPr>
        </p:nvSpPr>
        <p:spPr>
          <a:xfrm>
            <a:off x="3686095" y="6331318"/>
            <a:ext cx="2449855" cy="252000"/>
          </a:xfrm>
          <a:prstGeom prst="rect">
            <a:avLst/>
          </a:prstGeom>
        </p:spPr>
        <p:txBody>
          <a:bodyPr/>
          <a:lstStyle/>
          <a:p>
            <a:r>
              <a:rPr lang="nl-NL" sz="1400"/>
              <a:t>Spreker</a:t>
            </a:r>
            <a:endParaRPr lang="nl-NL" sz="1400" dirty="0"/>
          </a:p>
        </p:txBody>
      </p:sp>
      <p:sp>
        <p:nvSpPr>
          <p:cNvPr id="6" name="Titel 1"/>
          <p:cNvSpPr>
            <a:spLocks noGrp="1"/>
          </p:cNvSpPr>
          <p:nvPr>
            <p:ph type="title"/>
          </p:nvPr>
        </p:nvSpPr>
        <p:spPr>
          <a:xfrm>
            <a:off x="1728063" y="3933056"/>
            <a:ext cx="5652000" cy="1311128"/>
          </a:xfrm>
          <a:prstGeom prst="rect">
            <a:avLst/>
          </a:prstGeom>
        </p:spPr>
        <p:txBody>
          <a:bodyPr wrap="square" anchor="ctr" anchorCtr="0">
            <a:normAutofit/>
          </a:bodyPr>
          <a:lstStyle>
            <a:lvl1pPr algn="l">
              <a:lnSpc>
                <a:spcPct val="90000"/>
              </a:lnSpc>
              <a:defRPr sz="3600" b="1">
                <a:solidFill>
                  <a:schemeClr val="bg1"/>
                </a:solidFill>
                <a:latin typeface="+mj-lt"/>
              </a:defRPr>
            </a:lvl1pPr>
          </a:lstStyle>
          <a:p>
            <a:r>
              <a:rPr lang="en-US"/>
              <a:t>Click to edit Master title style</a:t>
            </a:r>
            <a:endParaRPr lang="nl-NL" dirty="0"/>
          </a:p>
        </p:txBody>
      </p:sp>
      <p:sp>
        <p:nvSpPr>
          <p:cNvPr id="7" name="Tijdelijke aanduiding voor tekst 6"/>
          <p:cNvSpPr>
            <a:spLocks noGrp="1"/>
          </p:cNvSpPr>
          <p:nvPr>
            <p:ph type="body" sz="quarter" idx="13"/>
          </p:nvPr>
        </p:nvSpPr>
        <p:spPr>
          <a:xfrm>
            <a:off x="1728071" y="5229200"/>
            <a:ext cx="5652000" cy="864096"/>
          </a:xfrm>
          <a:prstGeom prst="rect">
            <a:avLst/>
          </a:prstGeom>
        </p:spPr>
        <p:txBody>
          <a:bodyPr>
            <a:normAutofit/>
          </a:bodyPr>
          <a:lstStyle>
            <a:lvl1pPr marL="0" indent="0" algn="l">
              <a:buNone/>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3562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17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a:xfrm>
            <a:off x="1187450" y="1714500"/>
            <a:ext cx="7558088" cy="647700"/>
          </a:xfrm>
        </p:spPr>
        <p:txBody>
          <a:bodyPr/>
          <a:lstStyle>
            <a:lvl1pPr>
              <a:defRPr/>
            </a:lvl1pPr>
          </a:lstStyle>
          <a:p>
            <a:r>
              <a:rPr lang="nl-NL"/>
              <a:t>Klik om het opmaakprofiel van de modeltitel te bewerken</a:t>
            </a:r>
          </a:p>
        </p:txBody>
      </p:sp>
      <p:sp>
        <p:nvSpPr>
          <p:cNvPr id="44037" name="Rectangle 5"/>
          <p:cNvSpPr>
            <a:spLocks noGrp="1" noChangeArrowheads="1"/>
          </p:cNvSpPr>
          <p:nvPr>
            <p:ph type="subTitle" idx="1"/>
          </p:nvPr>
        </p:nvSpPr>
        <p:spPr>
          <a:xfrm>
            <a:off x="1187450" y="2438400"/>
            <a:ext cx="7558088" cy="719138"/>
          </a:xfrm>
        </p:spPr>
        <p:txBody>
          <a:bodyPr/>
          <a:lstStyle>
            <a:lvl1pPr marL="0" indent="0" algn="ctr">
              <a:buFontTx/>
              <a:buNone/>
              <a:defRPr/>
            </a:lvl1pPr>
          </a:lstStyle>
          <a:p>
            <a:r>
              <a:rPr lang="nl-NL"/>
              <a:t>Klik om het opmaakprofiel van de modelondertitel te bewerken</a:t>
            </a:r>
          </a:p>
        </p:txBody>
      </p:sp>
      <p:sp>
        <p:nvSpPr>
          <p:cNvPr id="6" name="Rectangle 6"/>
          <p:cNvSpPr>
            <a:spLocks noGrp="1" noChangeArrowheads="1"/>
          </p:cNvSpPr>
          <p:nvPr>
            <p:ph type="ftr" sz="quarter" idx="10"/>
          </p:nvPr>
        </p:nvSpPr>
        <p:spPr bwMode="auto">
          <a:xfrm>
            <a:off x="1187450" y="4432300"/>
            <a:ext cx="7558088" cy="252413"/>
          </a:xfrm>
          <a:prstGeom prst="rect">
            <a:avLst/>
          </a:prstGeom>
          <a:ln>
            <a:miter lim="800000"/>
            <a:headEnd/>
            <a:tailEnd/>
          </a:ln>
        </p:spPr>
        <p:txBody>
          <a:bodyPr vert="horz" wrap="square" lIns="0" tIns="0" rIns="0" bIns="0" numCol="1" anchor="t" anchorCtr="0" compatLnSpc="1">
            <a:prstTxWarp prst="textNoShape">
              <a:avLst/>
            </a:prstTxWarp>
          </a:bodyPr>
          <a:lstStyle>
            <a:lvl1pPr algn="l" eaLnBrk="0" hangingPunct="0">
              <a:defRPr sz="1600" b="1"/>
            </a:lvl1pPr>
          </a:lstStyle>
          <a:p>
            <a:pPr>
              <a:defRPr/>
            </a:pPr>
            <a:r>
              <a:rPr lang="nl-NL"/>
              <a:t>Spreker</a:t>
            </a:r>
          </a:p>
        </p:txBody>
      </p:sp>
      <p:sp>
        <p:nvSpPr>
          <p:cNvPr id="7" name="Rectangle 7"/>
          <p:cNvSpPr>
            <a:spLocks noGrp="1" noChangeArrowheads="1"/>
          </p:cNvSpPr>
          <p:nvPr>
            <p:ph type="dt" sz="half" idx="11"/>
          </p:nvPr>
        </p:nvSpPr>
        <p:spPr bwMode="auto">
          <a:xfrm>
            <a:off x="1187450" y="4760913"/>
            <a:ext cx="7558088" cy="252412"/>
          </a:xfrm>
          <a:prstGeom prst="rect">
            <a:avLst/>
          </a:prstGeom>
          <a:ln>
            <a:miter lim="800000"/>
            <a:headEnd/>
            <a:tailEnd/>
          </a:ln>
        </p:spPr>
        <p:txBody>
          <a:bodyPr vert="horz" wrap="square" lIns="0" tIns="0" rIns="0" bIns="0" numCol="1" anchor="t" anchorCtr="0" compatLnSpc="1">
            <a:prstTxWarp prst="textNoShape">
              <a:avLst/>
            </a:prstTxWarp>
          </a:bodyPr>
          <a:lstStyle>
            <a:lvl1pPr algn="l" eaLnBrk="0" hangingPunct="0">
              <a:defRPr sz="1600"/>
            </a:lvl1pPr>
          </a:lstStyle>
          <a:p>
            <a:pPr>
              <a:defRPr/>
            </a:pPr>
            <a:fld id="{DD534056-7A40-4C86-94EC-2A926922217C}" type="datetime1">
              <a:rPr lang="nl-NL" smtClean="0"/>
              <a:t>15-11-2017</a:t>
            </a:fld>
            <a:endParaRPr lang="nl-NL"/>
          </a:p>
        </p:txBody>
      </p:sp>
    </p:spTree>
    <p:extLst>
      <p:ext uri="{BB962C8B-B14F-4D97-AF65-F5344CB8AC3E}">
        <p14:creationId xmlns:p14="http://schemas.microsoft.com/office/powerpoint/2010/main" val="56831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groen/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inhoud 6"/>
          <p:cNvSpPr>
            <a:spLocks noGrp="1"/>
          </p:cNvSpPr>
          <p:nvPr>
            <p:ph sz="quarter" idx="13"/>
          </p:nvPr>
        </p:nvSpPr>
        <p:spPr>
          <a:xfrm>
            <a:off x="1753200" y="2250000"/>
            <a:ext cx="6624638" cy="3339240"/>
          </a:xfrm>
        </p:spPr>
        <p:txBody>
          <a:bodyPr anchor="ctr" anchorCtr="0"/>
          <a:lstStyle>
            <a:lvl1pPr marL="0" indent="0">
              <a:buNone/>
              <a:defRPr>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dirty="0"/>
              <a:t>Klik om de modelstijlen te bewerken</a:t>
            </a:r>
          </a:p>
        </p:txBody>
      </p:sp>
      <p:sp>
        <p:nvSpPr>
          <p:cNvPr id="22" name="Tijdelijke aanduiding voor datum 21"/>
          <p:cNvSpPr>
            <a:spLocks noGrp="1"/>
          </p:cNvSpPr>
          <p:nvPr>
            <p:ph type="dt" sz="half" idx="14"/>
          </p:nvPr>
        </p:nvSpPr>
        <p:spPr/>
        <p:txBody>
          <a:bodyPr/>
          <a:lstStyle/>
          <a:p>
            <a:fld id="{28D9A72B-60D9-413D-8204-D0295BC2836F}" type="datetime1">
              <a:rPr lang="nl-NL" smtClean="0"/>
              <a:t>15-11-2017</a:t>
            </a:fld>
            <a:endParaRPr lang="nl-NL" dirty="0"/>
          </a:p>
        </p:txBody>
      </p:sp>
      <p:sp>
        <p:nvSpPr>
          <p:cNvPr id="23" name="Tijdelijke aanduiding voor voettekst 22"/>
          <p:cNvSpPr>
            <a:spLocks noGrp="1"/>
          </p:cNvSpPr>
          <p:nvPr>
            <p:ph type="ftr" sz="quarter" idx="15"/>
          </p:nvPr>
        </p:nvSpPr>
        <p:spPr/>
        <p:txBody>
          <a:bodyPr/>
          <a:lstStyle/>
          <a:p>
            <a:r>
              <a:rPr lang="nl-NL" sz="1400"/>
              <a:t>Spreker</a:t>
            </a:r>
            <a:endParaRPr lang="nl-NL" sz="1400" dirty="0"/>
          </a:p>
        </p:txBody>
      </p:sp>
      <p:sp>
        <p:nvSpPr>
          <p:cNvPr id="24" name="Tijdelijke aanduiding voor dianummer 23"/>
          <p:cNvSpPr>
            <a:spLocks noGrp="1"/>
          </p:cNvSpPr>
          <p:nvPr>
            <p:ph type="sldNum" sz="quarter" idx="16"/>
          </p:nvPr>
        </p:nvSpPr>
        <p:spPr/>
        <p:txBody>
          <a:bodyPr/>
          <a:lstStyle/>
          <a:p>
            <a:fld id="{73A83989-8D76-44DB-8DB8-BD1EF1555EFC}" type="slidenum">
              <a:rPr lang="nl-NL" smtClean="0"/>
              <a:pPr/>
              <a:t>‹#›</a:t>
            </a:fld>
            <a:endParaRPr lang="nl-NL" dirty="0"/>
          </a:p>
        </p:txBody>
      </p:sp>
    </p:spTree>
    <p:extLst>
      <p:ext uri="{BB962C8B-B14F-4D97-AF65-F5344CB8AC3E}">
        <p14:creationId xmlns:p14="http://schemas.microsoft.com/office/powerpoint/2010/main" val="2418960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blad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6536865" y="6331318"/>
            <a:ext cx="1779551" cy="252000"/>
          </a:xfrm>
          <a:prstGeom prst="rect">
            <a:avLst/>
          </a:prstGeom>
        </p:spPr>
        <p:txBody>
          <a:bodyPr/>
          <a:lstStyle/>
          <a:p>
            <a:fld id="{1E969F96-441D-42E8-9DB2-6B4E23F32D56}" type="datetime1">
              <a:rPr lang="nl-NL" smtClean="0"/>
              <a:t>15-11-2017</a:t>
            </a:fld>
            <a:endParaRPr lang="en-GB" dirty="0"/>
          </a:p>
        </p:txBody>
      </p:sp>
      <p:sp>
        <p:nvSpPr>
          <p:cNvPr id="4" name="Tijdelijke aanduiding voor voettekst 3"/>
          <p:cNvSpPr>
            <a:spLocks noGrp="1"/>
          </p:cNvSpPr>
          <p:nvPr>
            <p:ph type="ftr" sz="quarter" idx="11"/>
          </p:nvPr>
        </p:nvSpPr>
        <p:spPr>
          <a:xfrm>
            <a:off x="3686095" y="6331318"/>
            <a:ext cx="2449855" cy="252000"/>
          </a:xfrm>
          <a:prstGeom prst="rect">
            <a:avLst/>
          </a:prstGeom>
        </p:spPr>
        <p:txBody>
          <a:bodyPr/>
          <a:lstStyle/>
          <a:p>
            <a:r>
              <a:rPr lang="nl-NL" sz="1400"/>
              <a:t>Spreker</a:t>
            </a:r>
            <a:endParaRPr lang="nl-NL" sz="1400" dirty="0"/>
          </a:p>
        </p:txBody>
      </p:sp>
      <p:sp>
        <p:nvSpPr>
          <p:cNvPr id="6" name="Titel 1"/>
          <p:cNvSpPr>
            <a:spLocks noGrp="1"/>
          </p:cNvSpPr>
          <p:nvPr>
            <p:ph type="title"/>
          </p:nvPr>
        </p:nvSpPr>
        <p:spPr>
          <a:xfrm>
            <a:off x="1728063" y="3933056"/>
            <a:ext cx="5652000" cy="1311128"/>
          </a:xfrm>
          <a:prstGeom prst="rect">
            <a:avLst/>
          </a:prstGeom>
        </p:spPr>
        <p:txBody>
          <a:bodyPr wrap="square" anchor="ctr" anchorCtr="0">
            <a:normAutofit/>
          </a:bodyPr>
          <a:lstStyle>
            <a:lvl1pPr algn="l">
              <a:lnSpc>
                <a:spcPct val="90000"/>
              </a:lnSpc>
              <a:defRPr sz="3600" b="1">
                <a:solidFill>
                  <a:schemeClr val="bg1"/>
                </a:solidFill>
                <a:latin typeface="+mj-lt"/>
              </a:defRPr>
            </a:lvl1pPr>
          </a:lstStyle>
          <a:p>
            <a:r>
              <a:rPr lang="en-US"/>
              <a:t>Click to edit Master title style</a:t>
            </a:r>
            <a:endParaRPr lang="nl-NL" dirty="0"/>
          </a:p>
        </p:txBody>
      </p:sp>
      <p:sp>
        <p:nvSpPr>
          <p:cNvPr id="7" name="Tijdelijke aanduiding voor tekst 6"/>
          <p:cNvSpPr>
            <a:spLocks noGrp="1"/>
          </p:cNvSpPr>
          <p:nvPr>
            <p:ph type="body" sz="quarter" idx="13"/>
          </p:nvPr>
        </p:nvSpPr>
        <p:spPr>
          <a:xfrm>
            <a:off x="1728071" y="5229200"/>
            <a:ext cx="5652000" cy="864096"/>
          </a:xfrm>
          <a:prstGeom prst="rect">
            <a:avLst/>
          </a:prstGeom>
        </p:spPr>
        <p:txBody>
          <a:bodyPr>
            <a:normAutofit/>
          </a:bodyPr>
          <a:lstStyle>
            <a:lvl1pPr marL="0" indent="0" algn="l">
              <a:buNone/>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3562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7" name="Tijdelijke aanduiding voor inhoud 6"/>
          <p:cNvSpPr>
            <a:spLocks noGrp="1"/>
          </p:cNvSpPr>
          <p:nvPr>
            <p:ph sz="quarter" idx="13"/>
          </p:nvPr>
        </p:nvSpPr>
        <p:spPr>
          <a:xfrm>
            <a:off x="1753200" y="3429000"/>
            <a:ext cx="6624638" cy="2592388"/>
          </a:xfrm>
        </p:spPr>
        <p:txBody>
          <a:bodyPr/>
          <a:lstStyle>
            <a:lvl1pPr>
              <a:defRPr>
                <a:latin typeface="+mn-lt"/>
              </a:defRPr>
            </a:lvl1pPr>
            <a:lvl2pPr marL="800100" indent="-342900">
              <a:buFont typeface="Courier New" panose="02070309020205020404" pitchFamily="49" charset="0"/>
              <a:buChar char="o"/>
              <a:defRPr>
                <a:latin typeface="+mn-lt"/>
              </a:defRPr>
            </a:lvl2pPr>
            <a:lvl3pPr>
              <a:defRPr>
                <a:latin typeface="+mn-lt"/>
              </a:defRPr>
            </a:lvl3pPr>
            <a:lvl4pPr>
              <a:defRPr>
                <a:latin typeface="+mn-lt"/>
              </a:defRPr>
            </a:lvl4pPr>
            <a:lvl5pPr>
              <a:defRPr>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tel 5"/>
          <p:cNvSpPr>
            <a:spLocks noGrp="1"/>
          </p:cNvSpPr>
          <p:nvPr>
            <p:ph type="title"/>
          </p:nvPr>
        </p:nvSpPr>
        <p:spPr/>
        <p:txBody>
          <a:bodyPr/>
          <a:lstStyle/>
          <a:p>
            <a:r>
              <a:rPr lang="nl-NL" dirty="0"/>
              <a:t>Klik om de stijl te bewerken</a:t>
            </a:r>
          </a:p>
        </p:txBody>
      </p:sp>
      <p:sp>
        <p:nvSpPr>
          <p:cNvPr id="18" name="Tijdelijke aanduiding voor datum 17"/>
          <p:cNvSpPr>
            <a:spLocks noGrp="1"/>
          </p:cNvSpPr>
          <p:nvPr>
            <p:ph type="dt" sz="half" idx="14"/>
          </p:nvPr>
        </p:nvSpPr>
        <p:spPr>
          <a:xfrm>
            <a:off x="6536865" y="6331318"/>
            <a:ext cx="1779551" cy="252000"/>
          </a:xfrm>
          <a:prstGeom prst="rect">
            <a:avLst/>
          </a:prstGeom>
        </p:spPr>
        <p:txBody>
          <a:bodyPr/>
          <a:lstStyle/>
          <a:p>
            <a:fld id="{9769FC1C-DBBE-4F71-A513-64F1BF126BB6}" type="datetime1">
              <a:rPr lang="nl-NL" smtClean="0"/>
              <a:t>15-11-2017</a:t>
            </a:fld>
            <a:endParaRPr lang="nl-NL" dirty="0"/>
          </a:p>
        </p:txBody>
      </p:sp>
      <p:sp>
        <p:nvSpPr>
          <p:cNvPr id="19" name="Tijdelijke aanduiding voor voettekst 18"/>
          <p:cNvSpPr>
            <a:spLocks noGrp="1"/>
          </p:cNvSpPr>
          <p:nvPr>
            <p:ph type="ftr" sz="quarter" idx="15"/>
          </p:nvPr>
        </p:nvSpPr>
        <p:spPr>
          <a:xfrm>
            <a:off x="3686095" y="6331318"/>
            <a:ext cx="2449855" cy="252000"/>
          </a:xfrm>
          <a:prstGeom prst="rect">
            <a:avLst/>
          </a:prstGeom>
        </p:spPr>
        <p:txBody>
          <a:bodyPr/>
          <a:lstStyle/>
          <a:p>
            <a:r>
              <a:rPr lang="nl-NL" sz="1400"/>
              <a:t>Spreker</a:t>
            </a:r>
            <a:endParaRPr lang="nl-NL" sz="1400" dirty="0"/>
          </a:p>
        </p:txBody>
      </p:sp>
      <p:sp>
        <p:nvSpPr>
          <p:cNvPr id="20" name="Tijdelijke aanduiding voor dianummer 19"/>
          <p:cNvSpPr>
            <a:spLocks noGrp="1"/>
          </p:cNvSpPr>
          <p:nvPr>
            <p:ph type="sldNum" sz="quarter" idx="16"/>
          </p:nvPr>
        </p:nvSpPr>
        <p:spPr>
          <a:xfrm>
            <a:off x="323528" y="6346277"/>
            <a:ext cx="504056" cy="241200"/>
          </a:xfrm>
          <a:prstGeom prst="rect">
            <a:avLst/>
          </a:prstGeom>
        </p:spPr>
        <p:txBody>
          <a:bodyPr/>
          <a:lstStyle/>
          <a:p>
            <a:fld id="{73A83989-8D76-44DB-8DB8-BD1EF1555EFC}" type="slidenum">
              <a:rPr lang="nl-NL" smtClean="0"/>
              <a:pPr/>
              <a:t>‹#›</a:t>
            </a:fld>
            <a:endParaRPr lang="nl-NL" dirty="0"/>
          </a:p>
        </p:txBody>
      </p:sp>
    </p:spTree>
    <p:extLst>
      <p:ext uri="{BB962C8B-B14F-4D97-AF65-F5344CB8AC3E}">
        <p14:creationId xmlns:p14="http://schemas.microsoft.com/office/powerpoint/2010/main" val="847737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068253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1741325" y="2430000"/>
            <a:ext cx="6084676" cy="1588127"/>
          </a:xfrm>
        </p:spPr>
        <p:txBody>
          <a:bodyPr wrap="square" anchor="ctr" anchorCtr="0">
            <a:spAutoFit/>
          </a:bodyPr>
          <a:lstStyle>
            <a:lvl1pPr algn="l">
              <a:lnSpc>
                <a:spcPct val="90000"/>
              </a:lnSpc>
              <a:defRPr sz="5400" b="1">
                <a:solidFill>
                  <a:schemeClr val="bg1"/>
                </a:solidFill>
              </a:defRPr>
            </a:lvl1pPr>
          </a:lstStyle>
          <a:p>
            <a:r>
              <a:rPr lang="nl-NL" dirty="0"/>
              <a:t>Klik om de stijl te bewerken</a:t>
            </a:r>
          </a:p>
        </p:txBody>
      </p:sp>
    </p:spTree>
    <p:extLst>
      <p:ext uri="{BB962C8B-B14F-4D97-AF65-F5344CB8AC3E}">
        <p14:creationId xmlns:p14="http://schemas.microsoft.com/office/powerpoint/2010/main" val="1026482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33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a:xfrm>
            <a:off x="1187450" y="1714500"/>
            <a:ext cx="7558088" cy="647700"/>
          </a:xfrm>
        </p:spPr>
        <p:txBody>
          <a:bodyPr/>
          <a:lstStyle>
            <a:lvl1pPr>
              <a:defRPr/>
            </a:lvl1pPr>
          </a:lstStyle>
          <a:p>
            <a:r>
              <a:rPr lang="nl-NL"/>
              <a:t>Klik om het opmaakprofiel van de modeltitel te bewerken</a:t>
            </a:r>
          </a:p>
        </p:txBody>
      </p:sp>
      <p:sp>
        <p:nvSpPr>
          <p:cNvPr id="44037" name="Rectangle 5"/>
          <p:cNvSpPr>
            <a:spLocks noGrp="1" noChangeArrowheads="1"/>
          </p:cNvSpPr>
          <p:nvPr>
            <p:ph type="subTitle" idx="1"/>
          </p:nvPr>
        </p:nvSpPr>
        <p:spPr>
          <a:xfrm>
            <a:off x="1187450" y="2438400"/>
            <a:ext cx="7558088" cy="719138"/>
          </a:xfrm>
        </p:spPr>
        <p:txBody>
          <a:bodyPr/>
          <a:lstStyle>
            <a:lvl1pPr marL="0" indent="0" algn="ctr">
              <a:buFontTx/>
              <a:buNone/>
              <a:defRPr/>
            </a:lvl1pPr>
          </a:lstStyle>
          <a:p>
            <a:r>
              <a:rPr lang="nl-NL"/>
              <a:t>Klik om het opmaakprofiel van de modelondertitel te bewerken</a:t>
            </a:r>
          </a:p>
        </p:txBody>
      </p:sp>
      <p:sp>
        <p:nvSpPr>
          <p:cNvPr id="6" name="Rectangle 6"/>
          <p:cNvSpPr>
            <a:spLocks noGrp="1" noChangeArrowheads="1"/>
          </p:cNvSpPr>
          <p:nvPr>
            <p:ph type="ftr" sz="quarter" idx="10"/>
          </p:nvPr>
        </p:nvSpPr>
        <p:spPr bwMode="auto">
          <a:xfrm>
            <a:off x="1187450" y="4432300"/>
            <a:ext cx="7558088" cy="252413"/>
          </a:xfrm>
          <a:prstGeom prst="rect">
            <a:avLst/>
          </a:prstGeom>
          <a:ln>
            <a:miter lim="800000"/>
            <a:headEnd/>
            <a:tailEnd/>
          </a:ln>
        </p:spPr>
        <p:txBody>
          <a:bodyPr vert="horz" wrap="square" lIns="0" tIns="0" rIns="0" bIns="0" numCol="1" anchor="t" anchorCtr="0" compatLnSpc="1">
            <a:prstTxWarp prst="textNoShape">
              <a:avLst/>
            </a:prstTxWarp>
          </a:bodyPr>
          <a:lstStyle>
            <a:lvl1pPr algn="l" eaLnBrk="0" hangingPunct="0">
              <a:defRPr sz="1600" b="1"/>
            </a:lvl1pPr>
          </a:lstStyle>
          <a:p>
            <a:pPr>
              <a:defRPr/>
            </a:pPr>
            <a:r>
              <a:rPr lang="nl-NL"/>
              <a:t>Spreker</a:t>
            </a:r>
          </a:p>
        </p:txBody>
      </p:sp>
      <p:sp>
        <p:nvSpPr>
          <p:cNvPr id="7" name="Rectangle 7"/>
          <p:cNvSpPr>
            <a:spLocks noGrp="1" noChangeArrowheads="1"/>
          </p:cNvSpPr>
          <p:nvPr>
            <p:ph type="dt" sz="half" idx="11"/>
          </p:nvPr>
        </p:nvSpPr>
        <p:spPr bwMode="auto">
          <a:xfrm>
            <a:off x="1187450" y="4760913"/>
            <a:ext cx="7558088" cy="252412"/>
          </a:xfrm>
          <a:prstGeom prst="rect">
            <a:avLst/>
          </a:prstGeom>
          <a:ln>
            <a:miter lim="800000"/>
            <a:headEnd/>
            <a:tailEnd/>
          </a:ln>
        </p:spPr>
        <p:txBody>
          <a:bodyPr vert="horz" wrap="square" lIns="0" tIns="0" rIns="0" bIns="0" numCol="1" anchor="t" anchorCtr="0" compatLnSpc="1">
            <a:prstTxWarp prst="textNoShape">
              <a:avLst/>
            </a:prstTxWarp>
          </a:bodyPr>
          <a:lstStyle>
            <a:lvl1pPr algn="l" eaLnBrk="0" hangingPunct="0">
              <a:defRPr sz="1600"/>
            </a:lvl1pPr>
          </a:lstStyle>
          <a:p>
            <a:pPr>
              <a:defRPr/>
            </a:pPr>
            <a:fld id="{DD534056-7A40-4C86-94EC-2A926922217C}" type="datetime1">
              <a:rPr lang="nl-NL" smtClean="0"/>
              <a:t>15-11-2017</a:t>
            </a:fld>
            <a:endParaRPr lang="nl-NL"/>
          </a:p>
        </p:txBody>
      </p:sp>
    </p:spTree>
    <p:extLst>
      <p:ext uri="{BB962C8B-B14F-4D97-AF65-F5344CB8AC3E}">
        <p14:creationId xmlns:p14="http://schemas.microsoft.com/office/powerpoint/2010/main" val="166261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 zonder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96E22FE-F348-4DD7-9620-687088FFCB42}" type="datetime1">
              <a:rPr lang="nl-NL" smtClean="0"/>
              <a:t>15-11-2017</a:t>
            </a:fld>
            <a:endParaRPr lang="en-GB" dirty="0"/>
          </a:p>
        </p:txBody>
      </p:sp>
      <p:sp>
        <p:nvSpPr>
          <p:cNvPr id="4" name="Tijdelijke aanduiding voor voettekst 3"/>
          <p:cNvSpPr>
            <a:spLocks noGrp="1"/>
          </p:cNvSpPr>
          <p:nvPr>
            <p:ph type="ftr" sz="quarter" idx="11"/>
          </p:nvPr>
        </p:nvSpPr>
        <p:spPr/>
        <p:txBody>
          <a:bodyPr/>
          <a:lstStyle/>
          <a:p>
            <a:r>
              <a:rPr lang="nl-NL" sz="1400"/>
              <a:t>Spreker</a:t>
            </a:r>
            <a:endParaRPr lang="nl-NL" sz="1400" dirty="0"/>
          </a:p>
        </p:txBody>
      </p:sp>
      <p:sp>
        <p:nvSpPr>
          <p:cNvPr id="6" name="Titel 1"/>
          <p:cNvSpPr>
            <a:spLocks noGrp="1"/>
          </p:cNvSpPr>
          <p:nvPr>
            <p:ph type="title"/>
          </p:nvPr>
        </p:nvSpPr>
        <p:spPr>
          <a:xfrm>
            <a:off x="1166627" y="2430000"/>
            <a:ext cx="6838920" cy="1311128"/>
          </a:xfrm>
          <a:prstGeom prst="rect">
            <a:avLst/>
          </a:prstGeom>
        </p:spPr>
        <p:txBody>
          <a:bodyPr wrap="square" anchor="ctr" anchorCtr="0">
            <a:normAutofit/>
          </a:bodyPr>
          <a:lstStyle>
            <a:lvl1pPr algn="ctr">
              <a:lnSpc>
                <a:spcPct val="90000"/>
              </a:lnSpc>
              <a:defRPr sz="4400" b="1">
                <a:solidFill>
                  <a:schemeClr val="bg1"/>
                </a:solidFill>
                <a:latin typeface="+mn-lt"/>
              </a:defRPr>
            </a:lvl1pPr>
          </a:lstStyle>
          <a:p>
            <a:r>
              <a:rPr lang="en-US"/>
              <a:t>Click to edit Master title style</a:t>
            </a:r>
            <a:endParaRPr lang="nl-NL" dirty="0"/>
          </a:p>
        </p:txBody>
      </p:sp>
      <p:sp>
        <p:nvSpPr>
          <p:cNvPr id="7" name="Tijdelijke aanduiding voor tekst 6"/>
          <p:cNvSpPr>
            <a:spLocks noGrp="1"/>
          </p:cNvSpPr>
          <p:nvPr>
            <p:ph type="body" sz="quarter" idx="13"/>
          </p:nvPr>
        </p:nvSpPr>
        <p:spPr>
          <a:xfrm>
            <a:off x="1166636" y="3753415"/>
            <a:ext cx="6838920" cy="1008112"/>
          </a:xfrm>
          <a:prstGeom prst="rect">
            <a:avLst/>
          </a:prstGeom>
        </p:spPr>
        <p:txBody>
          <a:bodyPr>
            <a:noAutofit/>
          </a:bodyPr>
          <a:lstStyle>
            <a:lvl1pPr marL="0" indent="0" algn="ctr">
              <a:buNone/>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47356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1741325" y="2430000"/>
            <a:ext cx="6084676" cy="1588127"/>
          </a:xfrm>
        </p:spPr>
        <p:txBody>
          <a:bodyPr wrap="square" anchor="ctr" anchorCtr="0">
            <a:spAutoFit/>
          </a:bodyPr>
          <a:lstStyle>
            <a:lvl1pPr algn="l">
              <a:lnSpc>
                <a:spcPct val="90000"/>
              </a:lnSpc>
              <a:defRPr sz="5400" b="1">
                <a:solidFill>
                  <a:schemeClr val="bg1"/>
                </a:solidFill>
              </a:defRPr>
            </a:lvl1pPr>
          </a:lstStyle>
          <a:p>
            <a:r>
              <a:rPr lang="nl-NL" dirty="0"/>
              <a:t>Klik om de stijl te bewerken</a:t>
            </a:r>
          </a:p>
        </p:txBody>
      </p:sp>
    </p:spTree>
    <p:extLst>
      <p:ext uri="{BB962C8B-B14F-4D97-AF65-F5344CB8AC3E}">
        <p14:creationId xmlns:p14="http://schemas.microsoft.com/office/powerpoint/2010/main" val="102648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450" y="373063"/>
            <a:ext cx="7558088" cy="533400"/>
          </a:xfrm>
        </p:spPr>
        <p:txBody>
          <a:bodyPr/>
          <a:lstStyle/>
          <a:p>
            <a:r>
              <a:rPr lang="en-US"/>
              <a:t>Click to edit Master title style</a:t>
            </a:r>
            <a:endParaRPr lang="nl-NL"/>
          </a:p>
        </p:txBody>
      </p:sp>
      <p:sp>
        <p:nvSpPr>
          <p:cNvPr id="3" name="Text Placeholder 2"/>
          <p:cNvSpPr>
            <a:spLocks noGrp="1"/>
          </p:cNvSpPr>
          <p:nvPr>
            <p:ph type="body" sz="half" idx="1"/>
          </p:nvPr>
        </p:nvSpPr>
        <p:spPr>
          <a:xfrm>
            <a:off x="1187450" y="1114425"/>
            <a:ext cx="370205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5041900" y="1114425"/>
            <a:ext cx="3703638"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228805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06825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blad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6536865" y="6331318"/>
            <a:ext cx="1779551" cy="252000"/>
          </a:xfrm>
          <a:prstGeom prst="rect">
            <a:avLst/>
          </a:prstGeom>
        </p:spPr>
        <p:txBody>
          <a:bodyPr/>
          <a:lstStyle/>
          <a:p>
            <a:fld id="{DC729B6D-ECBB-4E97-B731-D1E78DBF8AC2}" type="datetime1">
              <a:rPr lang="nl-NL" smtClean="0"/>
              <a:t>15-11-2017</a:t>
            </a:fld>
            <a:endParaRPr lang="en-GB" dirty="0"/>
          </a:p>
        </p:txBody>
      </p:sp>
      <p:sp>
        <p:nvSpPr>
          <p:cNvPr id="4" name="Tijdelijke aanduiding voor voettekst 3"/>
          <p:cNvSpPr>
            <a:spLocks noGrp="1"/>
          </p:cNvSpPr>
          <p:nvPr>
            <p:ph type="ftr" sz="quarter" idx="11"/>
          </p:nvPr>
        </p:nvSpPr>
        <p:spPr>
          <a:xfrm>
            <a:off x="3686095" y="6331318"/>
            <a:ext cx="2449855" cy="252000"/>
          </a:xfrm>
          <a:prstGeom prst="rect">
            <a:avLst/>
          </a:prstGeom>
        </p:spPr>
        <p:txBody>
          <a:bodyPr/>
          <a:lstStyle/>
          <a:p>
            <a:r>
              <a:rPr lang="nl-NL" sz="1400"/>
              <a:t>Spreker</a:t>
            </a:r>
            <a:endParaRPr lang="nl-NL" sz="1400" dirty="0"/>
          </a:p>
        </p:txBody>
      </p:sp>
      <p:sp>
        <p:nvSpPr>
          <p:cNvPr id="6" name="Titel 1"/>
          <p:cNvSpPr>
            <a:spLocks noGrp="1"/>
          </p:cNvSpPr>
          <p:nvPr>
            <p:ph type="title"/>
          </p:nvPr>
        </p:nvSpPr>
        <p:spPr>
          <a:xfrm>
            <a:off x="1728063" y="3933056"/>
            <a:ext cx="5652000" cy="1311128"/>
          </a:xfrm>
          <a:prstGeom prst="rect">
            <a:avLst/>
          </a:prstGeom>
        </p:spPr>
        <p:txBody>
          <a:bodyPr wrap="square" anchor="ctr" anchorCtr="0">
            <a:normAutofit/>
          </a:bodyPr>
          <a:lstStyle>
            <a:lvl1pPr algn="l">
              <a:lnSpc>
                <a:spcPct val="90000"/>
              </a:lnSpc>
              <a:defRPr sz="3600" b="1">
                <a:solidFill>
                  <a:schemeClr val="bg1"/>
                </a:solidFill>
                <a:latin typeface="+mj-lt"/>
              </a:defRPr>
            </a:lvl1pPr>
          </a:lstStyle>
          <a:p>
            <a:r>
              <a:rPr lang="en-US"/>
              <a:t>Click to edit Master title style</a:t>
            </a:r>
            <a:endParaRPr lang="nl-NL" dirty="0"/>
          </a:p>
        </p:txBody>
      </p:sp>
      <p:sp>
        <p:nvSpPr>
          <p:cNvPr id="7" name="Tijdelijke aanduiding voor tekst 6"/>
          <p:cNvSpPr>
            <a:spLocks noGrp="1"/>
          </p:cNvSpPr>
          <p:nvPr>
            <p:ph type="body" sz="quarter" idx="13"/>
          </p:nvPr>
        </p:nvSpPr>
        <p:spPr>
          <a:xfrm>
            <a:off x="1728071" y="5229200"/>
            <a:ext cx="5652000" cy="864096"/>
          </a:xfrm>
          <a:prstGeom prst="rect">
            <a:avLst/>
          </a:prstGeom>
        </p:spPr>
        <p:txBody>
          <a:bodyPr>
            <a:normAutofit/>
          </a:bodyPr>
          <a:lstStyle>
            <a:lvl1pPr marL="0" indent="0" algn="l">
              <a:buNone/>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3562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06825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66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ZW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1187450" y="1714500"/>
            <a:ext cx="7558088" cy="647700"/>
          </a:xfrm>
        </p:spPr>
        <p:txBody>
          <a:bodyPr/>
          <a:lstStyle>
            <a:lvl1pPr>
              <a:defRPr/>
            </a:lvl1pPr>
          </a:lstStyle>
          <a:p>
            <a:r>
              <a:rPr lang="nl-NL"/>
              <a:t>Klik om het opmaakprofiel van de modeltitel te bewerken</a:t>
            </a:r>
          </a:p>
        </p:txBody>
      </p:sp>
      <p:sp>
        <p:nvSpPr>
          <p:cNvPr id="44037" name="Rectangle 5"/>
          <p:cNvSpPr>
            <a:spLocks noGrp="1" noChangeArrowheads="1"/>
          </p:cNvSpPr>
          <p:nvPr>
            <p:ph type="subTitle" idx="1"/>
          </p:nvPr>
        </p:nvSpPr>
        <p:spPr>
          <a:xfrm>
            <a:off x="1187450" y="2438400"/>
            <a:ext cx="7558088" cy="719138"/>
          </a:xfrm>
        </p:spPr>
        <p:txBody>
          <a:bodyPr/>
          <a:lstStyle>
            <a:lvl1pPr marL="0" indent="0" algn="ctr">
              <a:buFontTx/>
              <a:buNone/>
              <a:defRPr/>
            </a:lvl1pPr>
          </a:lstStyle>
          <a:p>
            <a:r>
              <a:rPr lang="nl-NL"/>
              <a:t>Klik om het opmaakprofiel van de modelondertitel te bewerken</a:t>
            </a:r>
          </a:p>
        </p:txBody>
      </p:sp>
      <p:sp>
        <p:nvSpPr>
          <p:cNvPr id="6" name="Rectangle 6"/>
          <p:cNvSpPr>
            <a:spLocks noGrp="1" noChangeArrowheads="1"/>
          </p:cNvSpPr>
          <p:nvPr>
            <p:ph type="ftr" sz="quarter" idx="10"/>
          </p:nvPr>
        </p:nvSpPr>
        <p:spPr bwMode="auto">
          <a:xfrm>
            <a:off x="1187450" y="4432300"/>
            <a:ext cx="7558088" cy="252413"/>
          </a:xfrm>
          <a:prstGeom prst="rect">
            <a:avLst/>
          </a:prstGeom>
          <a:ln>
            <a:miter lim="800000"/>
            <a:headEnd/>
            <a:tailEnd/>
          </a:ln>
        </p:spPr>
        <p:txBody>
          <a:bodyPr vert="horz" wrap="square" lIns="0" tIns="0" rIns="0" bIns="0" numCol="1" anchor="t" anchorCtr="0" compatLnSpc="1">
            <a:prstTxWarp prst="textNoShape">
              <a:avLst/>
            </a:prstTxWarp>
          </a:bodyPr>
          <a:lstStyle>
            <a:lvl1pPr algn="l" eaLnBrk="0" hangingPunct="0">
              <a:defRPr sz="1600" b="1"/>
            </a:lvl1pPr>
          </a:lstStyle>
          <a:p>
            <a:pPr>
              <a:defRPr/>
            </a:pPr>
            <a:r>
              <a:rPr lang="nl-NL"/>
              <a:t>Spreker</a:t>
            </a:r>
          </a:p>
        </p:txBody>
      </p:sp>
      <p:sp>
        <p:nvSpPr>
          <p:cNvPr id="7" name="Rectangle 7"/>
          <p:cNvSpPr>
            <a:spLocks noGrp="1" noChangeArrowheads="1"/>
          </p:cNvSpPr>
          <p:nvPr>
            <p:ph type="dt" sz="half" idx="11"/>
          </p:nvPr>
        </p:nvSpPr>
        <p:spPr bwMode="auto">
          <a:xfrm>
            <a:off x="1187450" y="4760913"/>
            <a:ext cx="7558088" cy="252412"/>
          </a:xfrm>
          <a:prstGeom prst="rect">
            <a:avLst/>
          </a:prstGeom>
          <a:ln>
            <a:miter lim="800000"/>
            <a:headEnd/>
            <a:tailEnd/>
          </a:ln>
        </p:spPr>
        <p:txBody>
          <a:bodyPr vert="horz" wrap="square" lIns="0" tIns="0" rIns="0" bIns="0" numCol="1" anchor="t" anchorCtr="0" compatLnSpc="1">
            <a:prstTxWarp prst="textNoShape">
              <a:avLst/>
            </a:prstTxWarp>
          </a:bodyPr>
          <a:lstStyle>
            <a:lvl1pPr algn="l" eaLnBrk="0" hangingPunct="0">
              <a:defRPr sz="1600"/>
            </a:lvl1pPr>
          </a:lstStyle>
          <a:p>
            <a:pPr>
              <a:defRPr/>
            </a:pPr>
            <a:fld id="{DD534056-7A40-4C86-94EC-2A926922217C}" type="datetime1">
              <a:rPr lang="nl-NL" smtClean="0"/>
              <a:t>15-11-2017</a:t>
            </a:fld>
            <a:endParaRPr lang="nl-NL"/>
          </a:p>
        </p:txBody>
      </p:sp>
    </p:spTree>
    <p:extLst>
      <p:ext uri="{BB962C8B-B14F-4D97-AF65-F5344CB8AC3E}">
        <p14:creationId xmlns:p14="http://schemas.microsoft.com/office/powerpoint/2010/main" val="427053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7" name="Tijdelijke aanduiding voor inhoud 6"/>
          <p:cNvSpPr>
            <a:spLocks noGrp="1"/>
          </p:cNvSpPr>
          <p:nvPr>
            <p:ph sz="quarter" idx="13"/>
          </p:nvPr>
        </p:nvSpPr>
        <p:spPr>
          <a:xfrm>
            <a:off x="1753200" y="3429000"/>
            <a:ext cx="6624638" cy="2592388"/>
          </a:xfrm>
        </p:spPr>
        <p:txBody>
          <a:bodyPr/>
          <a:lstStyle>
            <a:lvl1pPr>
              <a:defRPr>
                <a:latin typeface="+mn-lt"/>
              </a:defRPr>
            </a:lvl1pPr>
            <a:lvl2pPr marL="800100" indent="-342900">
              <a:buFont typeface="Courier New" panose="02070309020205020404" pitchFamily="49" charset="0"/>
              <a:buChar char="o"/>
              <a:defRPr>
                <a:latin typeface="+mn-lt"/>
              </a:defRPr>
            </a:lvl2pPr>
            <a:lvl3pPr>
              <a:defRPr>
                <a:latin typeface="+mn-lt"/>
              </a:defRPr>
            </a:lvl3pPr>
            <a:lvl4pPr>
              <a:defRPr>
                <a:latin typeface="+mn-lt"/>
              </a:defRPr>
            </a:lvl4pPr>
            <a:lvl5pPr>
              <a:defRPr>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tel 5"/>
          <p:cNvSpPr>
            <a:spLocks noGrp="1"/>
          </p:cNvSpPr>
          <p:nvPr>
            <p:ph type="title"/>
          </p:nvPr>
        </p:nvSpPr>
        <p:spPr/>
        <p:txBody>
          <a:bodyPr/>
          <a:lstStyle/>
          <a:p>
            <a:r>
              <a:rPr lang="nl-NL" dirty="0"/>
              <a:t>Klik om de stijl te bewerken</a:t>
            </a:r>
          </a:p>
        </p:txBody>
      </p:sp>
      <p:sp>
        <p:nvSpPr>
          <p:cNvPr id="18" name="Tijdelijke aanduiding voor datum 17"/>
          <p:cNvSpPr>
            <a:spLocks noGrp="1"/>
          </p:cNvSpPr>
          <p:nvPr>
            <p:ph type="dt" sz="half" idx="14"/>
          </p:nvPr>
        </p:nvSpPr>
        <p:spPr/>
        <p:txBody>
          <a:bodyPr/>
          <a:lstStyle/>
          <a:p>
            <a:fld id="{DE71D916-11E9-4134-9ADF-C016A0E634C7}" type="datetime1">
              <a:rPr lang="nl-NL" smtClean="0"/>
              <a:t>15-11-2017</a:t>
            </a:fld>
            <a:endParaRPr lang="nl-NL" dirty="0"/>
          </a:p>
        </p:txBody>
      </p:sp>
      <p:sp>
        <p:nvSpPr>
          <p:cNvPr id="19" name="Tijdelijke aanduiding voor voettekst 18"/>
          <p:cNvSpPr>
            <a:spLocks noGrp="1"/>
          </p:cNvSpPr>
          <p:nvPr>
            <p:ph type="ftr" sz="quarter" idx="15"/>
          </p:nvPr>
        </p:nvSpPr>
        <p:spPr/>
        <p:txBody>
          <a:bodyPr/>
          <a:lstStyle/>
          <a:p>
            <a:r>
              <a:rPr lang="nl-NL" sz="1400"/>
              <a:t>Spreker</a:t>
            </a:r>
            <a:endParaRPr lang="nl-NL" sz="1400" dirty="0"/>
          </a:p>
        </p:txBody>
      </p:sp>
      <p:sp>
        <p:nvSpPr>
          <p:cNvPr id="20" name="Tijdelijke aanduiding voor dianummer 19"/>
          <p:cNvSpPr>
            <a:spLocks noGrp="1"/>
          </p:cNvSpPr>
          <p:nvPr>
            <p:ph type="sldNum" sz="quarter" idx="16"/>
          </p:nvPr>
        </p:nvSpPr>
        <p:spPr/>
        <p:txBody>
          <a:bodyPr/>
          <a:lstStyle/>
          <a:p>
            <a:fld id="{73A83989-8D76-44DB-8DB8-BD1EF1555EFC}" type="slidenum">
              <a:rPr lang="nl-NL" smtClean="0"/>
              <a:pPr/>
              <a:t>‹#›</a:t>
            </a:fld>
            <a:endParaRPr lang="nl-NL" dirty="0"/>
          </a:p>
        </p:txBody>
      </p:sp>
    </p:spTree>
    <p:extLst>
      <p:ext uri="{BB962C8B-B14F-4D97-AF65-F5344CB8AC3E}">
        <p14:creationId xmlns:p14="http://schemas.microsoft.com/office/powerpoint/2010/main" val="84773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2" name="Tijdelijke aanduiding voor datum 21"/>
          <p:cNvSpPr>
            <a:spLocks noGrp="1"/>
          </p:cNvSpPr>
          <p:nvPr>
            <p:ph type="dt" sz="half" idx="14"/>
          </p:nvPr>
        </p:nvSpPr>
        <p:spPr/>
        <p:txBody>
          <a:bodyPr/>
          <a:lstStyle/>
          <a:p>
            <a:fld id="{DC8FBBD8-5D1D-4A23-AC1F-568D160154C2}" type="datetime1">
              <a:rPr lang="nl-NL" smtClean="0"/>
              <a:t>15-11-2017</a:t>
            </a:fld>
            <a:endParaRPr lang="nl-NL" dirty="0"/>
          </a:p>
        </p:txBody>
      </p:sp>
      <p:sp>
        <p:nvSpPr>
          <p:cNvPr id="23" name="Tijdelijke aanduiding voor voettekst 22"/>
          <p:cNvSpPr>
            <a:spLocks noGrp="1"/>
          </p:cNvSpPr>
          <p:nvPr>
            <p:ph type="ftr" sz="quarter" idx="15"/>
          </p:nvPr>
        </p:nvSpPr>
        <p:spPr/>
        <p:txBody>
          <a:bodyPr/>
          <a:lstStyle/>
          <a:p>
            <a:r>
              <a:rPr lang="nl-NL" sz="1400"/>
              <a:t>Spreker</a:t>
            </a:r>
            <a:endParaRPr lang="nl-NL" sz="1400" dirty="0"/>
          </a:p>
        </p:txBody>
      </p:sp>
      <p:sp>
        <p:nvSpPr>
          <p:cNvPr id="24" name="Tijdelijke aanduiding voor dianummer 23"/>
          <p:cNvSpPr>
            <a:spLocks noGrp="1"/>
          </p:cNvSpPr>
          <p:nvPr>
            <p:ph type="sldNum" sz="quarter" idx="16"/>
          </p:nvPr>
        </p:nvSpPr>
        <p:spPr/>
        <p:txBody>
          <a:bodyPr/>
          <a:lstStyle/>
          <a:p>
            <a:fld id="{73A83989-8D76-44DB-8DB8-BD1EF1555EFC}" type="slidenum">
              <a:rPr lang="nl-NL" smtClean="0"/>
              <a:pPr/>
              <a:t>‹#›</a:t>
            </a:fld>
            <a:endParaRPr lang="nl-NL" dirty="0"/>
          </a:p>
        </p:txBody>
      </p:sp>
      <p:sp>
        <p:nvSpPr>
          <p:cNvPr id="8" name="Tijdelijke aanduiding voor inhoud 6"/>
          <p:cNvSpPr>
            <a:spLocks noGrp="1"/>
          </p:cNvSpPr>
          <p:nvPr>
            <p:ph sz="quarter" idx="13"/>
          </p:nvPr>
        </p:nvSpPr>
        <p:spPr>
          <a:xfrm>
            <a:off x="1753200" y="2250000"/>
            <a:ext cx="6624638" cy="3339240"/>
          </a:xfrm>
        </p:spPr>
        <p:txBody>
          <a:bodyPr anchor="ctr" anchorCtr="0"/>
          <a:lstStyle>
            <a:lvl1pPr marL="0" indent="0">
              <a:buNone/>
              <a:defRPr>
                <a:solidFill>
                  <a:schemeClr val="tx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dirty="0"/>
              <a:t>Klik om de modelstijlen te bewerken</a:t>
            </a:r>
          </a:p>
        </p:txBody>
      </p:sp>
    </p:spTree>
    <p:extLst>
      <p:ext uri="{BB962C8B-B14F-4D97-AF65-F5344CB8AC3E}">
        <p14:creationId xmlns:p14="http://schemas.microsoft.com/office/powerpoint/2010/main" val="18215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06825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1741325" y="2430000"/>
            <a:ext cx="6084676" cy="1588127"/>
          </a:xfrm>
        </p:spPr>
        <p:txBody>
          <a:bodyPr wrap="square" anchor="ctr" anchorCtr="0">
            <a:spAutoFit/>
          </a:bodyPr>
          <a:lstStyle>
            <a:lvl1pPr algn="l">
              <a:lnSpc>
                <a:spcPct val="90000"/>
              </a:lnSpc>
              <a:defRPr sz="5400" b="1">
                <a:solidFill>
                  <a:schemeClr val="bg1"/>
                </a:solidFill>
              </a:defRPr>
            </a:lvl1pPr>
          </a:lstStyle>
          <a:p>
            <a:r>
              <a:rPr lang="nl-NL" dirty="0"/>
              <a:t>Klik om de stijl te bewerken</a:t>
            </a:r>
          </a:p>
        </p:txBody>
      </p:sp>
    </p:spTree>
    <p:extLst>
      <p:ext uri="{BB962C8B-B14F-4D97-AF65-F5344CB8AC3E}">
        <p14:creationId xmlns:p14="http://schemas.microsoft.com/office/powerpoint/2010/main" val="10264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5" y="263194"/>
            <a:ext cx="4242469" cy="642980"/>
          </a:xfrm>
          <a:prstGeom prst="rect">
            <a:avLst/>
          </a:prstGeom>
          <a:ln w="3175">
            <a:noFill/>
          </a:ln>
        </p:spPr>
      </p:pic>
      <p:sp>
        <p:nvSpPr>
          <p:cNvPr id="12" name="Tijdelijke aanduiding voor datum 3"/>
          <p:cNvSpPr>
            <a:spLocks noGrp="1"/>
          </p:cNvSpPr>
          <p:nvPr>
            <p:ph type="dt" sz="half" idx="2"/>
          </p:nvPr>
        </p:nvSpPr>
        <p:spPr>
          <a:xfrm>
            <a:off x="6536865" y="6331318"/>
            <a:ext cx="1779551" cy="252000"/>
          </a:xfrm>
          <a:prstGeom prst="rect">
            <a:avLst/>
          </a:prstGeom>
        </p:spPr>
        <p:txBody>
          <a:bodyPr anchor="ctr"/>
          <a:lstStyle>
            <a:lvl1pPr algn="r">
              <a:defRPr lang="nl-NL" sz="1400" kern="1200" smtClean="0">
                <a:solidFill>
                  <a:srgbClr val="4996D1"/>
                </a:solidFill>
                <a:latin typeface="+mn-lt"/>
                <a:ea typeface="+mn-ea"/>
                <a:cs typeface="Arial" panose="020B0604020202020204" pitchFamily="34" charset="0"/>
              </a:defRPr>
            </a:lvl1pPr>
          </a:lstStyle>
          <a:p>
            <a:fld id="{4A69C93C-50E0-4EEC-8B06-081B7152D15B}" type="datetime1">
              <a:rPr lang="nl-NL" smtClean="0"/>
              <a:t>15-11-2017</a:t>
            </a:fld>
            <a:endParaRPr lang="en-GB" dirty="0"/>
          </a:p>
        </p:txBody>
      </p:sp>
      <p:sp>
        <p:nvSpPr>
          <p:cNvPr id="13" name="Tijdelijke aanduiding voor voettekst 4"/>
          <p:cNvSpPr>
            <a:spLocks noGrp="1"/>
          </p:cNvSpPr>
          <p:nvPr>
            <p:ph type="ftr" sz="quarter" idx="3"/>
          </p:nvPr>
        </p:nvSpPr>
        <p:spPr>
          <a:xfrm>
            <a:off x="3686095" y="6331318"/>
            <a:ext cx="2449855" cy="252000"/>
          </a:xfrm>
          <a:prstGeom prst="rect">
            <a:avLst/>
          </a:prstGeom>
        </p:spPr>
        <p:txBody>
          <a:bodyPr lIns="0" tIns="0" rIns="0" bIns="0" anchor="ctr" anchorCtr="0"/>
          <a:lstStyle>
            <a:lvl1pPr algn="l">
              <a:defRPr sz="1200" b="1">
                <a:solidFill>
                  <a:srgbClr val="4996D1"/>
                </a:solidFill>
                <a:latin typeface="+mn-lt"/>
                <a:cs typeface="Arial" panose="020B0604020202020204" pitchFamily="34" charset="0"/>
              </a:defRPr>
            </a:lvl1pPr>
          </a:lstStyle>
          <a:p>
            <a:r>
              <a:rPr lang="nl-NL" sz="1400"/>
              <a:t>Spreker</a:t>
            </a:r>
            <a:endParaRPr lang="nl-NL" sz="1400" dirty="0"/>
          </a:p>
        </p:txBody>
      </p:sp>
      <p:sp>
        <p:nvSpPr>
          <p:cNvPr id="15" name="Tekstvak 14"/>
          <p:cNvSpPr txBox="1"/>
          <p:nvPr/>
        </p:nvSpPr>
        <p:spPr>
          <a:xfrm>
            <a:off x="2522092" y="6331318"/>
            <a:ext cx="1152000" cy="252000"/>
          </a:xfrm>
          <a:prstGeom prst="rect">
            <a:avLst/>
          </a:prstGeom>
          <a:solidFill>
            <a:schemeClr val="bg1"/>
          </a:solidFill>
        </p:spPr>
        <p:txBody>
          <a:bodyPr lIns="0" tIns="0" rIns="0" bIns="0" anchor="ctr" anchorCtr="0"/>
          <a:lstStyle>
            <a:defPPr>
              <a:defRPr lang="nl-NL"/>
            </a:defPPr>
            <a:lvl1pPr>
              <a:defRPr sz="1200">
                <a:solidFill>
                  <a:srgbClr val="4996D1"/>
                </a:solidFill>
                <a:cs typeface="Arial" panose="020B0604020202020204" pitchFamily="34" charset="0"/>
              </a:defRPr>
            </a:lvl1pPr>
          </a:lstStyle>
          <a:p>
            <a:pPr lvl="0"/>
            <a:r>
              <a:rPr lang="nl-NL" sz="1400" dirty="0">
                <a:latin typeface="+mn-lt"/>
              </a:rPr>
              <a:t>Presentation | </a:t>
            </a:r>
          </a:p>
        </p:txBody>
      </p:sp>
      <p:pic>
        <p:nvPicPr>
          <p:cNvPr id="5" name="Afbeelding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9446" y="6368695"/>
            <a:ext cx="561502" cy="196364"/>
          </a:xfrm>
          <a:prstGeom prst="rect">
            <a:avLst/>
          </a:prstGeom>
        </p:spPr>
      </p:pic>
      <p:sp>
        <p:nvSpPr>
          <p:cNvPr id="8" name="Tijdelijke aanduiding voor titel 7"/>
          <p:cNvSpPr>
            <a:spLocks noGrp="1"/>
          </p:cNvSpPr>
          <p:nvPr>
            <p:ph type="title"/>
          </p:nvPr>
        </p:nvSpPr>
        <p:spPr>
          <a:xfrm>
            <a:off x="1739916" y="2250000"/>
            <a:ext cx="6624000" cy="1198800"/>
          </a:xfrm>
          <a:prstGeom prst="rect">
            <a:avLst/>
          </a:prstGeom>
        </p:spPr>
        <p:txBody>
          <a:bodyPr vert="horz" lIns="91440" tIns="45720" rIns="91440" bIns="45720" rtlCol="0" anchor="ctr">
            <a:noAutofit/>
          </a:bodyPr>
          <a:lstStyle/>
          <a:p>
            <a:r>
              <a:rPr lang="nl-NL" dirty="0"/>
              <a:t>Klik om de stijl te bewerken</a:t>
            </a:r>
          </a:p>
        </p:txBody>
      </p:sp>
      <p:sp>
        <p:nvSpPr>
          <p:cNvPr id="9" name="Tijdelijke aanduiding voor tekst 8"/>
          <p:cNvSpPr>
            <a:spLocks noGrp="1"/>
          </p:cNvSpPr>
          <p:nvPr>
            <p:ph type="body" idx="1"/>
          </p:nvPr>
        </p:nvSpPr>
        <p:spPr>
          <a:xfrm>
            <a:off x="1739916" y="3430800"/>
            <a:ext cx="6624000" cy="2520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dianummer 15"/>
          <p:cNvSpPr>
            <a:spLocks noGrp="1"/>
          </p:cNvSpPr>
          <p:nvPr>
            <p:ph type="sldNum" sz="quarter" idx="4"/>
          </p:nvPr>
        </p:nvSpPr>
        <p:spPr>
          <a:xfrm>
            <a:off x="323528" y="6346277"/>
            <a:ext cx="504056" cy="241200"/>
          </a:xfrm>
          <a:prstGeom prst="rect">
            <a:avLst/>
          </a:prstGeom>
        </p:spPr>
        <p:txBody>
          <a:bodyPr anchor="ctr"/>
          <a:lstStyle>
            <a:lvl1pPr algn="r">
              <a:defRPr lang="nl-NL" sz="1400" smtClean="0">
                <a:solidFill>
                  <a:schemeClr val="bg1"/>
                </a:solidFill>
                <a:cs typeface="Arial" panose="020B0604020202020204" pitchFamily="34" charset="0"/>
              </a:defRPr>
            </a:lvl1pPr>
          </a:lstStyle>
          <a:p>
            <a:fld id="{73A83989-8D76-44DB-8DB8-BD1EF1555EFC}" type="slidenum">
              <a:rPr lang="nl-NL" smtClean="0"/>
              <a:pPr/>
              <a:t>‹#›</a:t>
            </a:fld>
            <a:endParaRPr lang="nl-NL" dirty="0"/>
          </a:p>
        </p:txBody>
      </p:sp>
    </p:spTree>
    <p:extLst>
      <p:ext uri="{BB962C8B-B14F-4D97-AF65-F5344CB8AC3E}">
        <p14:creationId xmlns:p14="http://schemas.microsoft.com/office/powerpoint/2010/main" val="38290220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702" r:id="rId3"/>
    <p:sldLayoutId id="2147483711" r:id="rId4"/>
    <p:sldLayoutId id="2147483713" r:id="rId5"/>
  </p:sldLayoutIdLst>
  <p:hf hdr="0" ftr="0" dt="0"/>
  <p:txStyles>
    <p:titleStyle>
      <a:lvl1pPr algn="l" defTabSz="914400" rtl="0" eaLnBrk="1" latinLnBrk="0" hangingPunct="1">
        <a:spcBef>
          <a:spcPct val="0"/>
        </a:spcBef>
        <a:buNone/>
        <a:defRPr sz="4000" b="1" kern="1200">
          <a:solidFill>
            <a:srgbClr val="4996D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63194"/>
            <a:ext cx="4242469" cy="642980"/>
          </a:xfrm>
          <a:prstGeom prst="rect">
            <a:avLst/>
          </a:prstGeom>
          <a:ln w="1270">
            <a:solidFill>
              <a:schemeClr val="tx1"/>
            </a:solidFill>
          </a:ln>
          <a:effectLst/>
        </p:spPr>
      </p:pic>
      <p:sp>
        <p:nvSpPr>
          <p:cNvPr id="8" name="Tijdelijke aanduiding voor titel 7"/>
          <p:cNvSpPr>
            <a:spLocks noGrp="1"/>
          </p:cNvSpPr>
          <p:nvPr>
            <p:ph type="title"/>
          </p:nvPr>
        </p:nvSpPr>
        <p:spPr>
          <a:xfrm>
            <a:off x="1753307" y="2250000"/>
            <a:ext cx="6624000" cy="1198800"/>
          </a:xfrm>
          <a:prstGeom prst="rect">
            <a:avLst/>
          </a:prstGeom>
        </p:spPr>
        <p:txBody>
          <a:bodyPr vert="horz" lIns="91440" tIns="45720" rIns="91440" bIns="45720" rtlCol="0" anchor="ctr">
            <a:normAutofit/>
          </a:bodyPr>
          <a:lstStyle/>
          <a:p>
            <a:r>
              <a:rPr lang="nl-NL" dirty="0"/>
              <a:t>Klik om de stijl te bewerken</a:t>
            </a:r>
          </a:p>
        </p:txBody>
      </p:sp>
      <p:sp>
        <p:nvSpPr>
          <p:cNvPr id="9" name="Tijdelijke aanduiding voor tekst 8"/>
          <p:cNvSpPr>
            <a:spLocks noGrp="1"/>
          </p:cNvSpPr>
          <p:nvPr>
            <p:ph type="body" idx="1"/>
          </p:nvPr>
        </p:nvSpPr>
        <p:spPr>
          <a:xfrm>
            <a:off x="1753307" y="3430800"/>
            <a:ext cx="6624000" cy="2520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9" name="Tijdelijke aanduiding voor datum 3"/>
          <p:cNvSpPr>
            <a:spLocks noGrp="1"/>
          </p:cNvSpPr>
          <p:nvPr>
            <p:ph type="dt" sz="half" idx="2"/>
          </p:nvPr>
        </p:nvSpPr>
        <p:spPr>
          <a:xfrm>
            <a:off x="6536449" y="6331318"/>
            <a:ext cx="1779551" cy="252000"/>
          </a:xfrm>
          <a:prstGeom prst="rect">
            <a:avLst/>
          </a:prstGeom>
        </p:spPr>
        <p:txBody>
          <a:bodyPr anchor="ctr"/>
          <a:lstStyle>
            <a:lvl1pPr algn="r">
              <a:defRPr lang="nl-NL" sz="1400" kern="1200" smtClean="0">
                <a:solidFill>
                  <a:schemeClr val="bg1"/>
                </a:solidFill>
                <a:latin typeface="+mn-lt"/>
                <a:ea typeface="+mn-ea"/>
                <a:cs typeface="Arial" panose="020B0604020202020204" pitchFamily="34" charset="0"/>
              </a:defRPr>
            </a:lvl1pPr>
          </a:lstStyle>
          <a:p>
            <a:fld id="{72569960-0BD0-4432-80BC-A0406B4C4DA6}" type="datetime1">
              <a:rPr lang="nl-NL" smtClean="0"/>
              <a:t>15-11-2017</a:t>
            </a:fld>
            <a:endParaRPr lang="nl-NL" dirty="0"/>
          </a:p>
        </p:txBody>
      </p:sp>
      <p:sp>
        <p:nvSpPr>
          <p:cNvPr id="20" name="Tijdelijke aanduiding voor voettekst 4"/>
          <p:cNvSpPr>
            <a:spLocks noGrp="1"/>
          </p:cNvSpPr>
          <p:nvPr>
            <p:ph type="ftr" sz="quarter" idx="3"/>
          </p:nvPr>
        </p:nvSpPr>
        <p:spPr>
          <a:xfrm>
            <a:off x="3686095" y="6331318"/>
            <a:ext cx="2449855" cy="252000"/>
          </a:xfrm>
          <a:prstGeom prst="rect">
            <a:avLst/>
          </a:prstGeom>
        </p:spPr>
        <p:txBody>
          <a:bodyPr lIns="0" tIns="0" rIns="0" bIns="0" anchor="ctr" anchorCtr="0"/>
          <a:lstStyle>
            <a:lvl1pPr algn="l">
              <a:defRPr sz="1200" b="1">
                <a:solidFill>
                  <a:schemeClr val="bg1"/>
                </a:solidFill>
                <a:latin typeface="+mn-lt"/>
                <a:cs typeface="Arial" panose="020B0604020202020204" pitchFamily="34" charset="0"/>
              </a:defRPr>
            </a:lvl1pPr>
          </a:lstStyle>
          <a:p>
            <a:r>
              <a:rPr lang="nl-NL" sz="1400"/>
              <a:t>Spreker</a:t>
            </a:r>
            <a:endParaRPr lang="nl-NL" sz="1400" dirty="0"/>
          </a:p>
        </p:txBody>
      </p:sp>
      <p:sp>
        <p:nvSpPr>
          <p:cNvPr id="21" name="Tijdelijke aanduiding voor dianummer 15"/>
          <p:cNvSpPr>
            <a:spLocks noGrp="1"/>
          </p:cNvSpPr>
          <p:nvPr>
            <p:ph type="sldNum" sz="quarter" idx="4"/>
          </p:nvPr>
        </p:nvSpPr>
        <p:spPr>
          <a:xfrm>
            <a:off x="1753307" y="6342118"/>
            <a:ext cx="504056" cy="241200"/>
          </a:xfrm>
          <a:prstGeom prst="rect">
            <a:avLst/>
          </a:prstGeom>
        </p:spPr>
        <p:txBody>
          <a:bodyPr anchor="ctr"/>
          <a:lstStyle>
            <a:lvl1pPr algn="l">
              <a:defRPr lang="nl-NL" sz="1400" smtClean="0">
                <a:solidFill>
                  <a:srgbClr val="4996D1"/>
                </a:solidFill>
                <a:cs typeface="Arial" panose="020B0604020202020204" pitchFamily="34" charset="0"/>
              </a:defRPr>
            </a:lvl1pPr>
          </a:lstStyle>
          <a:p>
            <a:fld id="{73A83989-8D76-44DB-8DB8-BD1EF1555EFC}" type="slidenum">
              <a:rPr lang="nl-NL" smtClean="0"/>
              <a:pPr/>
              <a:t>‹#›</a:t>
            </a:fld>
            <a:endParaRPr lang="nl-NL" dirty="0"/>
          </a:p>
        </p:txBody>
      </p:sp>
    </p:spTree>
    <p:extLst>
      <p:ext uri="{BB962C8B-B14F-4D97-AF65-F5344CB8AC3E}">
        <p14:creationId xmlns:p14="http://schemas.microsoft.com/office/powerpoint/2010/main" val="395859758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9" r:id="rId3"/>
    <p:sldLayoutId id="2147483700" r:id="rId4"/>
    <p:sldLayoutId id="2147483710" r:id="rId5"/>
    <p:sldLayoutId id="2147483716" r:id="rId6"/>
    <p:sldLayoutId id="2147483717" r:id="rId7"/>
  </p:sldLayoutIdLst>
  <p:hf hdr="0" ftr="0" dt="0"/>
  <p:txStyles>
    <p:titleStyle>
      <a:lvl1pPr algn="l" defTabSz="914400" rtl="0" eaLnBrk="1" latinLnBrk="0" hangingPunct="1">
        <a:spcBef>
          <a:spcPct val="0"/>
        </a:spcBef>
        <a:buNone/>
        <a:defRPr sz="4000" b="1" kern="1200">
          <a:solidFill>
            <a:srgbClr val="4996D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63194"/>
            <a:ext cx="4242469" cy="642980"/>
          </a:xfrm>
          <a:prstGeom prst="rect">
            <a:avLst/>
          </a:prstGeom>
          <a:ln w="1270">
            <a:noFill/>
          </a:ln>
          <a:effectLst/>
        </p:spPr>
      </p:pic>
      <p:sp>
        <p:nvSpPr>
          <p:cNvPr id="8" name="Tijdelijke aanduiding voor titel 7"/>
          <p:cNvSpPr>
            <a:spLocks noGrp="1"/>
          </p:cNvSpPr>
          <p:nvPr>
            <p:ph type="title"/>
          </p:nvPr>
        </p:nvSpPr>
        <p:spPr>
          <a:xfrm>
            <a:off x="1753307" y="2250000"/>
            <a:ext cx="6624000" cy="1198800"/>
          </a:xfrm>
          <a:prstGeom prst="rect">
            <a:avLst/>
          </a:prstGeom>
        </p:spPr>
        <p:txBody>
          <a:bodyPr vert="horz" lIns="91440" tIns="45720" rIns="91440" bIns="45720" rtlCol="0" anchor="ctr">
            <a:normAutofit/>
          </a:bodyPr>
          <a:lstStyle/>
          <a:p>
            <a:r>
              <a:rPr lang="nl-NL" dirty="0"/>
              <a:t>Klik om de stijl te bewerken</a:t>
            </a:r>
          </a:p>
        </p:txBody>
      </p:sp>
      <p:sp>
        <p:nvSpPr>
          <p:cNvPr id="9" name="Tijdelijke aanduiding voor tekst 8"/>
          <p:cNvSpPr>
            <a:spLocks noGrp="1"/>
          </p:cNvSpPr>
          <p:nvPr>
            <p:ph type="body" idx="1"/>
          </p:nvPr>
        </p:nvSpPr>
        <p:spPr>
          <a:xfrm>
            <a:off x="1753307" y="3430800"/>
            <a:ext cx="6624000" cy="2520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9" name="Tijdelijke aanduiding voor datum 3"/>
          <p:cNvSpPr>
            <a:spLocks noGrp="1"/>
          </p:cNvSpPr>
          <p:nvPr>
            <p:ph type="dt" sz="half" idx="2"/>
          </p:nvPr>
        </p:nvSpPr>
        <p:spPr>
          <a:xfrm>
            <a:off x="6536449" y="6331318"/>
            <a:ext cx="1779551" cy="252000"/>
          </a:xfrm>
          <a:prstGeom prst="rect">
            <a:avLst/>
          </a:prstGeom>
        </p:spPr>
        <p:txBody>
          <a:bodyPr anchor="ctr"/>
          <a:lstStyle>
            <a:lvl1pPr algn="r">
              <a:defRPr lang="nl-NL" sz="1400" kern="1200" smtClean="0">
                <a:solidFill>
                  <a:schemeClr val="bg1"/>
                </a:solidFill>
                <a:latin typeface="+mn-lt"/>
                <a:ea typeface="+mn-ea"/>
                <a:cs typeface="Arial" panose="020B0604020202020204" pitchFamily="34" charset="0"/>
              </a:defRPr>
            </a:lvl1pPr>
          </a:lstStyle>
          <a:p>
            <a:fld id="{22E210EF-F8C0-4EB9-8AE1-066027BC9796}" type="datetime1">
              <a:rPr lang="nl-NL" smtClean="0"/>
              <a:t>15-11-2017</a:t>
            </a:fld>
            <a:endParaRPr lang="nl-NL" dirty="0"/>
          </a:p>
        </p:txBody>
      </p:sp>
      <p:sp>
        <p:nvSpPr>
          <p:cNvPr id="20" name="Tijdelijke aanduiding voor voettekst 4"/>
          <p:cNvSpPr>
            <a:spLocks noGrp="1"/>
          </p:cNvSpPr>
          <p:nvPr>
            <p:ph type="ftr" sz="quarter" idx="3"/>
          </p:nvPr>
        </p:nvSpPr>
        <p:spPr>
          <a:xfrm>
            <a:off x="3686095" y="6331318"/>
            <a:ext cx="2449855" cy="252000"/>
          </a:xfrm>
          <a:prstGeom prst="rect">
            <a:avLst/>
          </a:prstGeom>
        </p:spPr>
        <p:txBody>
          <a:bodyPr lIns="0" tIns="0" rIns="0" bIns="0" anchor="ctr" anchorCtr="0"/>
          <a:lstStyle>
            <a:lvl1pPr algn="l">
              <a:defRPr sz="1200" b="1">
                <a:solidFill>
                  <a:schemeClr val="bg1"/>
                </a:solidFill>
                <a:latin typeface="+mn-lt"/>
                <a:cs typeface="Arial" panose="020B0604020202020204" pitchFamily="34" charset="0"/>
              </a:defRPr>
            </a:lvl1pPr>
          </a:lstStyle>
          <a:p>
            <a:r>
              <a:rPr lang="nl-NL" sz="1400"/>
              <a:t>Spreker</a:t>
            </a:r>
            <a:endParaRPr lang="nl-NL" sz="1400" dirty="0"/>
          </a:p>
        </p:txBody>
      </p:sp>
      <p:sp>
        <p:nvSpPr>
          <p:cNvPr id="21" name="Tijdelijke aanduiding voor dianummer 15"/>
          <p:cNvSpPr>
            <a:spLocks noGrp="1"/>
          </p:cNvSpPr>
          <p:nvPr>
            <p:ph type="sldNum" sz="quarter" idx="4"/>
          </p:nvPr>
        </p:nvSpPr>
        <p:spPr>
          <a:xfrm>
            <a:off x="1753307" y="6342118"/>
            <a:ext cx="504056" cy="241200"/>
          </a:xfrm>
          <a:prstGeom prst="rect">
            <a:avLst/>
          </a:prstGeom>
        </p:spPr>
        <p:txBody>
          <a:bodyPr anchor="ctr"/>
          <a:lstStyle>
            <a:lvl1pPr algn="l">
              <a:defRPr lang="nl-NL" sz="1400" smtClean="0">
                <a:solidFill>
                  <a:srgbClr val="4996D1"/>
                </a:solidFill>
                <a:cs typeface="Arial" panose="020B0604020202020204" pitchFamily="34" charset="0"/>
              </a:defRPr>
            </a:lvl1pPr>
          </a:lstStyle>
          <a:p>
            <a:fld id="{73A83989-8D76-44DB-8DB8-BD1EF1555EFC}" type="slidenum">
              <a:rPr lang="nl-NL" smtClean="0"/>
              <a:pPr/>
              <a:t>‹#›</a:t>
            </a:fld>
            <a:endParaRPr lang="nl-NL" dirty="0"/>
          </a:p>
        </p:txBody>
      </p:sp>
    </p:spTree>
    <p:extLst>
      <p:ext uri="{BB962C8B-B14F-4D97-AF65-F5344CB8AC3E}">
        <p14:creationId xmlns:p14="http://schemas.microsoft.com/office/powerpoint/2010/main" val="2626617015"/>
      </p:ext>
    </p:extLst>
  </p:cSld>
  <p:clrMap bg1="lt1" tx1="dk1" bg2="lt2" tx2="dk2" accent1="accent1" accent2="accent2" accent3="accent3" accent4="accent4" accent5="accent5" accent6="accent6" hlink="hlink" folHlink="folHlink"/>
  <p:sldLayoutIdLst>
    <p:sldLayoutId id="2147483695" r:id="rId1"/>
    <p:sldLayoutId id="2147483706" r:id="rId2"/>
    <p:sldLayoutId id="2147483707" r:id="rId3"/>
    <p:sldLayoutId id="2147483708" r:id="rId4"/>
    <p:sldLayoutId id="2147483709" r:id="rId5"/>
    <p:sldLayoutId id="2147483714" r:id="rId6"/>
    <p:sldLayoutId id="2147483715" r:id="rId7"/>
  </p:sldLayoutIdLst>
  <p:hf hdr="0" ftr="0" dt="0"/>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200" kern="1200">
          <a:solidFill>
            <a:schemeClr val="bg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5" y="263194"/>
            <a:ext cx="4242469" cy="642980"/>
          </a:xfrm>
          <a:prstGeom prst="rect">
            <a:avLst/>
          </a:prstGeom>
          <a:ln w="3175">
            <a:noFill/>
          </a:ln>
        </p:spPr>
      </p:pic>
      <p:sp>
        <p:nvSpPr>
          <p:cNvPr id="8" name="Tijdelijke aanduiding voor titel 7"/>
          <p:cNvSpPr>
            <a:spLocks noGrp="1"/>
          </p:cNvSpPr>
          <p:nvPr>
            <p:ph type="title"/>
          </p:nvPr>
        </p:nvSpPr>
        <p:spPr>
          <a:xfrm>
            <a:off x="1753200" y="2250000"/>
            <a:ext cx="6624000" cy="1198800"/>
          </a:xfrm>
          <a:prstGeom prst="rect">
            <a:avLst/>
          </a:prstGeom>
        </p:spPr>
        <p:txBody>
          <a:bodyPr vert="horz" lIns="91440" tIns="45720" rIns="91440" bIns="45720" rtlCol="0" anchor="ctr">
            <a:noAutofit/>
          </a:bodyPr>
          <a:lstStyle/>
          <a:p>
            <a:r>
              <a:rPr lang="nl-NL" dirty="0"/>
              <a:t>Klik om de stijl te bewerken</a:t>
            </a:r>
          </a:p>
        </p:txBody>
      </p:sp>
      <p:sp>
        <p:nvSpPr>
          <p:cNvPr id="9" name="Tijdelijke aanduiding voor tekst 8"/>
          <p:cNvSpPr>
            <a:spLocks noGrp="1"/>
          </p:cNvSpPr>
          <p:nvPr>
            <p:ph type="body" idx="1"/>
          </p:nvPr>
        </p:nvSpPr>
        <p:spPr>
          <a:xfrm>
            <a:off x="1753200" y="3430800"/>
            <a:ext cx="6624000" cy="2520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2" name="Groep 1"/>
          <p:cNvGrpSpPr/>
          <p:nvPr/>
        </p:nvGrpSpPr>
        <p:grpSpPr>
          <a:xfrm>
            <a:off x="3077824" y="6331318"/>
            <a:ext cx="2988352" cy="252000"/>
            <a:chOff x="1439696" y="6331318"/>
            <a:chExt cx="2988352" cy="252000"/>
          </a:xfrm>
        </p:grpSpPr>
        <p:sp>
          <p:nvSpPr>
            <p:cNvPr id="15" name="Tekstvak 14"/>
            <p:cNvSpPr txBox="1"/>
            <p:nvPr/>
          </p:nvSpPr>
          <p:spPr>
            <a:xfrm>
              <a:off x="2448048" y="6331318"/>
              <a:ext cx="1980000" cy="252000"/>
            </a:xfrm>
            <a:prstGeom prst="rect">
              <a:avLst/>
            </a:prstGeom>
            <a:solidFill>
              <a:schemeClr val="bg1"/>
            </a:solidFill>
          </p:spPr>
          <p:txBody>
            <a:bodyPr lIns="0" tIns="0" rIns="0" bIns="0" anchor="ctr" anchorCtr="0"/>
            <a:lstStyle>
              <a:defPPr>
                <a:defRPr lang="nl-NL"/>
              </a:defPPr>
              <a:lvl1pPr>
                <a:defRPr sz="1200">
                  <a:solidFill>
                    <a:srgbClr val="4996D1"/>
                  </a:solidFill>
                  <a:cs typeface="Arial" panose="020B0604020202020204" pitchFamily="34" charset="0"/>
                </a:defRPr>
              </a:lvl1pPr>
            </a:lstStyle>
            <a:p>
              <a:pPr lvl="0"/>
              <a:r>
                <a:rPr lang="nl-NL" sz="1400" dirty="0">
                  <a:latin typeface="+mn-lt"/>
                </a:rPr>
                <a:t>online</a:t>
              </a:r>
              <a:r>
                <a:rPr lang="nl-NL" sz="1400" baseline="0" dirty="0">
                  <a:latin typeface="+mn-lt"/>
                </a:rPr>
                <a:t> at www.uu.nl/use</a:t>
              </a:r>
              <a:endParaRPr lang="nl-NL" sz="1400" dirty="0">
                <a:latin typeface="+mn-lt"/>
              </a:endParaRPr>
            </a:p>
          </p:txBody>
        </p:sp>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5696" y="6368695"/>
              <a:ext cx="561502" cy="196364"/>
            </a:xfrm>
            <a:prstGeom prst="rect">
              <a:avLst/>
            </a:prstGeom>
          </p:spPr>
        </p:pic>
        <p:sp>
          <p:nvSpPr>
            <p:cNvPr id="10" name="Tekstvak 9"/>
            <p:cNvSpPr txBox="1"/>
            <p:nvPr userDrawn="1"/>
          </p:nvSpPr>
          <p:spPr>
            <a:xfrm>
              <a:off x="1439696" y="6331318"/>
              <a:ext cx="396000" cy="252000"/>
            </a:xfrm>
            <a:prstGeom prst="rect">
              <a:avLst/>
            </a:prstGeom>
            <a:solidFill>
              <a:schemeClr val="bg1"/>
            </a:solidFill>
          </p:spPr>
          <p:txBody>
            <a:bodyPr lIns="0" tIns="0" rIns="0" bIns="0" anchor="ctr" anchorCtr="0"/>
            <a:lstStyle>
              <a:defPPr>
                <a:defRPr lang="nl-NL"/>
              </a:defPPr>
              <a:lvl1pPr>
                <a:defRPr sz="1200">
                  <a:solidFill>
                    <a:srgbClr val="4996D1"/>
                  </a:solidFill>
                  <a:cs typeface="Arial" panose="020B0604020202020204" pitchFamily="34" charset="0"/>
                </a:defRPr>
              </a:lvl1pPr>
            </a:lstStyle>
            <a:p>
              <a:pPr lvl="0"/>
              <a:r>
                <a:rPr lang="nl-NL" sz="1400" dirty="0" err="1">
                  <a:latin typeface="+mn-lt"/>
                </a:rPr>
                <a:t>Visit</a:t>
              </a:r>
              <a:endParaRPr lang="nl-NL" sz="1400" dirty="0">
                <a:latin typeface="+mn-lt"/>
              </a:endParaRPr>
            </a:p>
          </p:txBody>
        </p:sp>
      </p:grpSp>
    </p:spTree>
    <p:extLst>
      <p:ext uri="{BB962C8B-B14F-4D97-AF65-F5344CB8AC3E}">
        <p14:creationId xmlns:p14="http://schemas.microsoft.com/office/powerpoint/2010/main" val="3232928260"/>
      </p:ext>
    </p:extLst>
  </p:cSld>
  <p:clrMap bg1="lt1" tx1="dk1" bg2="lt2" tx2="dk2" accent1="accent1" accent2="accent2" accent3="accent3" accent4="accent4" accent5="accent5" accent6="accent6" hlink="hlink" folHlink="folHlink"/>
  <p:sldLayoutIdLst>
    <p:sldLayoutId id="2147483683" r:id="rId1"/>
    <p:sldLayoutId id="2147483697" r:id="rId2"/>
    <p:sldLayoutId id="2147483698" r:id="rId3"/>
    <p:sldLayoutId id="2147483704" r:id="rId4"/>
  </p:sldLayoutIdLst>
  <p:hf hdr="0" ftr="0" dt="0"/>
  <p:txStyles>
    <p:titleStyle>
      <a:lvl1pPr algn="l" defTabSz="914400" rtl="0" eaLnBrk="1" latinLnBrk="0" hangingPunct="1">
        <a:spcBef>
          <a:spcPct val="0"/>
        </a:spcBef>
        <a:buNone/>
        <a:defRPr sz="4000" b="1" kern="1200">
          <a:solidFill>
            <a:srgbClr val="4996D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nl/imgres?imgurl=http://www.wienerstadtgespraech.at/img/rothschild/kurt_w_rothschild_xs.jpg&amp;imgrefurl=http://www.wienerstadtgespraech.at/video/rothschild/&amp;docid=CjAsI8yyxcMuYM&amp;tbnid=JxW2IdvaSDID3M:&amp;vet=1&amp;w=480&amp;h=360&amp;bih=586&amp;biw=1193&amp;ved=0ahUKEwiwpPmd4-TRAhWDHxoKHcW5CL8QwJUBCAMwAA&amp;iact=c&amp;ictx=1"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steuernzahlen.at/ergebnisse"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4" y="4509120"/>
            <a:ext cx="9144000" cy="1311128"/>
          </a:xfrm>
        </p:spPr>
        <p:txBody>
          <a:bodyPr>
            <a:normAutofit fontScale="90000"/>
          </a:bodyPr>
          <a:lstStyle/>
          <a:p>
            <a:pPr algn="ctr"/>
            <a:r>
              <a:rPr lang="de-DE" sz="3100" dirty="0">
                <a:latin typeface="Calibri" panose="020F0502020204030204" pitchFamily="34" charset="0"/>
              </a:rPr>
              <a:t>Armutsbekämpfung aus Europäischer Sicht </a:t>
            </a:r>
            <a:br>
              <a:rPr lang="de-DE" sz="2800" dirty="0">
                <a:latin typeface="Calibri" panose="020F0502020204030204" pitchFamily="34" charset="0"/>
              </a:rPr>
            </a:br>
            <a:br>
              <a:rPr lang="de-DE" sz="2800" dirty="0">
                <a:latin typeface="Calibri" panose="020F0502020204030204" pitchFamily="34" charset="0"/>
              </a:rPr>
            </a:br>
            <a:r>
              <a:rPr lang="de-DE" sz="2800" dirty="0">
                <a:latin typeface="Calibri" panose="020F0502020204030204" pitchFamily="34" charset="0"/>
              </a:rPr>
              <a:t>ESF Jahrestagung 2017</a:t>
            </a:r>
            <a:br>
              <a:rPr lang="de-DE" sz="2800" dirty="0">
                <a:latin typeface="Calibri" panose="020F0502020204030204" pitchFamily="34" charset="0"/>
              </a:rPr>
            </a:br>
            <a:br>
              <a:rPr lang="de-DE" sz="2800" dirty="0">
                <a:latin typeface="Calibri" panose="020F0502020204030204" pitchFamily="34" charset="0"/>
              </a:rPr>
            </a:br>
            <a:r>
              <a:rPr lang="de-DE" sz="2800" dirty="0">
                <a:latin typeface="Calibri" panose="020F0502020204030204" pitchFamily="34" charset="0"/>
              </a:rPr>
              <a:t>von Univ. Prof. Dr. Brigitte Unger</a:t>
            </a:r>
            <a:br>
              <a:rPr lang="de-DE" sz="2800" dirty="0">
                <a:latin typeface="Calibri" panose="020F0502020204030204" pitchFamily="34" charset="0"/>
              </a:rPr>
            </a:br>
            <a:r>
              <a:rPr lang="de-DE" sz="2200" dirty="0">
                <a:latin typeface="Calibri" panose="020F0502020204030204" pitchFamily="34" charset="0"/>
              </a:rPr>
              <a:t>23.11.2017</a:t>
            </a:r>
            <a:br>
              <a:rPr lang="en-US" sz="2200" dirty="0"/>
            </a:br>
            <a:endParaRPr lang="en-US" sz="2200" dirty="0"/>
          </a:p>
        </p:txBody>
      </p:sp>
    </p:spTree>
    <p:extLst>
      <p:ext uri="{BB962C8B-B14F-4D97-AF65-F5344CB8AC3E}">
        <p14:creationId xmlns:p14="http://schemas.microsoft.com/office/powerpoint/2010/main" val="74579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7380288" cy="990600"/>
          </a:xfrm>
        </p:spPr>
        <p:txBody>
          <a:bodyPr/>
          <a:lstStyle/>
          <a:p>
            <a:r>
              <a:rPr lang="de-DE" dirty="0"/>
              <a:t>  </a:t>
            </a:r>
          </a:p>
        </p:txBody>
      </p:sp>
      <p:sp>
        <p:nvSpPr>
          <p:cNvPr id="6" name="Foliennummernplatzhalter 5"/>
          <p:cNvSpPr>
            <a:spLocks noGrp="1"/>
          </p:cNvSpPr>
          <p:nvPr>
            <p:ph type="sldNum" sz="quarter" idx="4294967295"/>
          </p:nvPr>
        </p:nvSpPr>
        <p:spPr>
          <a:xfrm>
            <a:off x="0" y="6489700"/>
            <a:ext cx="755650" cy="292100"/>
          </a:xfrm>
          <a:prstGeom prst="rect">
            <a:avLst/>
          </a:prstGeom>
        </p:spPr>
        <p:txBody>
          <a:bodyPr/>
          <a:lstStyle/>
          <a:p>
            <a:fld id="{719F80E8-F1CF-4296-A967-46E471293C41}" type="slidenum">
              <a:rPr lang="de-DE" smtClean="0"/>
              <a:pPr/>
              <a:t>10</a:t>
            </a:fld>
            <a:endParaRPr lang="de-DE"/>
          </a:p>
        </p:txBody>
      </p:sp>
      <p:sp>
        <p:nvSpPr>
          <p:cNvPr id="8" name="TextBox 7"/>
          <p:cNvSpPr txBox="1"/>
          <p:nvPr/>
        </p:nvSpPr>
        <p:spPr>
          <a:xfrm>
            <a:off x="4716016" y="5989930"/>
            <a:ext cx="4010457" cy="369332"/>
          </a:xfrm>
          <a:prstGeom prst="rect">
            <a:avLst/>
          </a:prstGeom>
          <a:noFill/>
        </p:spPr>
        <p:txBody>
          <a:bodyPr wrap="none" rtlCol="0">
            <a:spAutoFit/>
          </a:bodyPr>
          <a:lstStyle/>
          <a:p>
            <a:r>
              <a:rPr lang="de-DE" b="1" dirty="0">
                <a:solidFill>
                  <a:schemeClr val="accent1"/>
                </a:solidFill>
              </a:rPr>
              <a:t>2016: </a:t>
            </a:r>
            <a:r>
              <a:rPr lang="de-DE" b="1" dirty="0">
                <a:solidFill>
                  <a:srgbClr val="FF0000"/>
                </a:solidFill>
              </a:rPr>
              <a:t>120 Millionen </a:t>
            </a:r>
            <a:r>
              <a:rPr lang="de-DE" b="1" dirty="0">
                <a:solidFill>
                  <a:schemeClr val="accent1"/>
                </a:solidFill>
              </a:rPr>
              <a:t>Arme in der EU</a:t>
            </a:r>
            <a:endParaRPr lang="en-US" b="1" dirty="0">
              <a:solidFill>
                <a:schemeClr val="accent1"/>
              </a:solidFill>
            </a:endParaRPr>
          </a:p>
        </p:txBody>
      </p:sp>
      <p:graphicFrame>
        <p:nvGraphicFramePr>
          <p:cNvPr id="7" name="Chart 6">
            <a:extLst>
              <a:ext uri="{FF2B5EF4-FFF2-40B4-BE49-F238E27FC236}">
                <a16:creationId xmlns:a16="http://schemas.microsoft.com/office/drawing/2014/main" id="{D34D74AD-DE7E-47D4-879F-328D3334E868}"/>
              </a:ext>
            </a:extLst>
          </p:cNvPr>
          <p:cNvGraphicFramePr>
            <a:graphicFrameLocks/>
          </p:cNvGraphicFramePr>
          <p:nvPr>
            <p:extLst>
              <p:ext uri="{D42A27DB-BD31-4B8C-83A1-F6EECF244321}">
                <p14:modId xmlns:p14="http://schemas.microsoft.com/office/powerpoint/2010/main" val="3183089748"/>
              </p:ext>
            </p:extLst>
          </p:nvPr>
        </p:nvGraphicFramePr>
        <p:xfrm>
          <a:off x="0" y="869532"/>
          <a:ext cx="914400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534CC12-6F88-43F3-AA5C-085ADB9CCFCB}"/>
              </a:ext>
            </a:extLst>
          </p:cNvPr>
          <p:cNvSpPr txBox="1"/>
          <p:nvPr/>
        </p:nvSpPr>
        <p:spPr>
          <a:xfrm>
            <a:off x="7327538" y="2132856"/>
            <a:ext cx="1505540" cy="369332"/>
          </a:xfrm>
          <a:prstGeom prst="rect">
            <a:avLst/>
          </a:prstGeom>
          <a:noFill/>
        </p:spPr>
        <p:txBody>
          <a:bodyPr wrap="none" rtlCol="0">
            <a:spAutoFit/>
          </a:bodyPr>
          <a:lstStyle/>
          <a:p>
            <a:r>
              <a:rPr lang="nl-NL" b="1" dirty="0">
                <a:solidFill>
                  <a:srgbClr val="FF0000"/>
                </a:solidFill>
              </a:rPr>
              <a:t>16 Millionen</a:t>
            </a:r>
            <a:endParaRPr lang="en-US" b="1" dirty="0">
              <a:solidFill>
                <a:srgbClr val="FF0000"/>
              </a:solidFill>
            </a:endParaRPr>
          </a:p>
        </p:txBody>
      </p:sp>
      <p:sp>
        <p:nvSpPr>
          <p:cNvPr id="11" name="TextBox 10">
            <a:extLst>
              <a:ext uri="{FF2B5EF4-FFF2-40B4-BE49-F238E27FC236}">
                <a16:creationId xmlns:a16="http://schemas.microsoft.com/office/drawing/2014/main" id="{04E2C961-4C01-460C-8634-BA15F8267F0A}"/>
              </a:ext>
            </a:extLst>
          </p:cNvPr>
          <p:cNvSpPr txBox="1"/>
          <p:nvPr/>
        </p:nvSpPr>
        <p:spPr>
          <a:xfrm>
            <a:off x="539552" y="6057722"/>
            <a:ext cx="1518364" cy="307777"/>
          </a:xfrm>
          <a:prstGeom prst="rect">
            <a:avLst/>
          </a:prstGeom>
          <a:noFill/>
        </p:spPr>
        <p:txBody>
          <a:bodyPr wrap="none" rtlCol="0">
            <a:spAutoFit/>
          </a:bodyPr>
          <a:lstStyle/>
          <a:p>
            <a:r>
              <a:rPr lang="nl-NL" sz="1400" dirty="0"/>
              <a:t>Source: </a:t>
            </a:r>
            <a:r>
              <a:rPr lang="nl-NL" sz="1400" dirty="0" err="1"/>
              <a:t>Eurostat</a:t>
            </a:r>
            <a:endParaRPr lang="en-US" sz="1400" dirty="0"/>
          </a:p>
        </p:txBody>
      </p:sp>
    </p:spTree>
    <p:extLst>
      <p:ext uri="{BB962C8B-B14F-4D97-AF65-F5344CB8AC3E}">
        <p14:creationId xmlns:p14="http://schemas.microsoft.com/office/powerpoint/2010/main" val="402564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7380288" cy="990600"/>
          </a:xfrm>
        </p:spPr>
        <p:txBody>
          <a:bodyPr/>
          <a:lstStyle/>
          <a:p>
            <a:r>
              <a:rPr lang="de-DE" dirty="0"/>
              <a:t>  </a:t>
            </a:r>
          </a:p>
        </p:txBody>
      </p:sp>
      <p:sp>
        <p:nvSpPr>
          <p:cNvPr id="6" name="Foliennummernplatzhalter 5"/>
          <p:cNvSpPr>
            <a:spLocks noGrp="1"/>
          </p:cNvSpPr>
          <p:nvPr>
            <p:ph type="sldNum" sz="quarter" idx="4294967295"/>
          </p:nvPr>
        </p:nvSpPr>
        <p:spPr>
          <a:xfrm>
            <a:off x="0" y="6489700"/>
            <a:ext cx="755650" cy="292100"/>
          </a:xfrm>
          <a:prstGeom prst="rect">
            <a:avLst/>
          </a:prstGeom>
        </p:spPr>
        <p:txBody>
          <a:bodyPr/>
          <a:lstStyle/>
          <a:p>
            <a:fld id="{719F80E8-F1CF-4296-A967-46E471293C41}" type="slidenum">
              <a:rPr lang="de-DE" smtClean="0"/>
              <a:pPr/>
              <a:t>11</a:t>
            </a:fld>
            <a:endParaRPr lang="de-DE"/>
          </a:p>
        </p:txBody>
      </p:sp>
      <p:sp>
        <p:nvSpPr>
          <p:cNvPr id="8" name="TextBox 7"/>
          <p:cNvSpPr txBox="1"/>
          <p:nvPr/>
        </p:nvSpPr>
        <p:spPr>
          <a:xfrm>
            <a:off x="4716016" y="5989930"/>
            <a:ext cx="4010457" cy="369332"/>
          </a:xfrm>
          <a:prstGeom prst="rect">
            <a:avLst/>
          </a:prstGeom>
          <a:noFill/>
        </p:spPr>
        <p:txBody>
          <a:bodyPr wrap="none" rtlCol="0">
            <a:spAutoFit/>
          </a:bodyPr>
          <a:lstStyle/>
          <a:p>
            <a:r>
              <a:rPr lang="de-DE" b="1" dirty="0">
                <a:solidFill>
                  <a:schemeClr val="accent1"/>
                </a:solidFill>
              </a:rPr>
              <a:t>2016: 120 Millionen Arme in der EU</a:t>
            </a:r>
            <a:endParaRPr lang="en-US" b="1" dirty="0">
              <a:solidFill>
                <a:schemeClr val="accent1"/>
              </a:solidFill>
            </a:endParaRPr>
          </a:p>
        </p:txBody>
      </p:sp>
      <p:graphicFrame>
        <p:nvGraphicFramePr>
          <p:cNvPr id="9" name="Chart 8">
            <a:extLst>
              <a:ext uri="{FF2B5EF4-FFF2-40B4-BE49-F238E27FC236}">
                <a16:creationId xmlns:a16="http://schemas.microsoft.com/office/drawing/2014/main" id="{CB11BD52-D630-4A1C-8B79-1AE984CBF096}"/>
              </a:ext>
            </a:extLst>
          </p:cNvPr>
          <p:cNvGraphicFramePr>
            <a:graphicFrameLocks/>
          </p:cNvGraphicFramePr>
          <p:nvPr>
            <p:extLst>
              <p:ext uri="{D42A27DB-BD31-4B8C-83A1-F6EECF244321}">
                <p14:modId xmlns:p14="http://schemas.microsoft.com/office/powerpoint/2010/main" val="558945941"/>
              </p:ext>
            </p:extLst>
          </p:nvPr>
        </p:nvGraphicFramePr>
        <p:xfrm>
          <a:off x="0" y="980728"/>
          <a:ext cx="914400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CD48850-731B-4DEE-BF16-F5EFB28E08F8}"/>
              </a:ext>
            </a:extLst>
          </p:cNvPr>
          <p:cNvSpPr txBox="1"/>
          <p:nvPr/>
        </p:nvSpPr>
        <p:spPr>
          <a:xfrm>
            <a:off x="1547664" y="3439676"/>
            <a:ext cx="646331" cy="369332"/>
          </a:xfrm>
          <a:prstGeom prst="rect">
            <a:avLst/>
          </a:prstGeom>
          <a:noFill/>
        </p:spPr>
        <p:txBody>
          <a:bodyPr wrap="none" rtlCol="0">
            <a:spAutoFit/>
          </a:bodyPr>
          <a:lstStyle/>
          <a:p>
            <a:r>
              <a:rPr lang="nl-NL" b="1" dirty="0">
                <a:solidFill>
                  <a:srgbClr val="FF0000"/>
                </a:solidFill>
              </a:rPr>
              <a:t>18%</a:t>
            </a:r>
            <a:endParaRPr lang="en-US" b="1" dirty="0">
              <a:solidFill>
                <a:srgbClr val="FF0000"/>
              </a:solidFill>
            </a:endParaRPr>
          </a:p>
        </p:txBody>
      </p:sp>
      <p:sp>
        <p:nvSpPr>
          <p:cNvPr id="11" name="TextBox 10">
            <a:extLst>
              <a:ext uri="{FF2B5EF4-FFF2-40B4-BE49-F238E27FC236}">
                <a16:creationId xmlns:a16="http://schemas.microsoft.com/office/drawing/2014/main" id="{CADE8A6A-E738-4605-81D8-20EA471B1939}"/>
              </a:ext>
            </a:extLst>
          </p:cNvPr>
          <p:cNvSpPr txBox="1"/>
          <p:nvPr/>
        </p:nvSpPr>
        <p:spPr>
          <a:xfrm>
            <a:off x="539552" y="6057722"/>
            <a:ext cx="2016899" cy="307777"/>
          </a:xfrm>
          <a:prstGeom prst="rect">
            <a:avLst/>
          </a:prstGeom>
          <a:noFill/>
        </p:spPr>
        <p:txBody>
          <a:bodyPr wrap="none" rtlCol="0">
            <a:spAutoFit/>
          </a:bodyPr>
          <a:lstStyle/>
          <a:p>
            <a:r>
              <a:rPr lang="nl-NL" sz="1400" dirty="0"/>
              <a:t>Source: </a:t>
            </a:r>
            <a:r>
              <a:rPr lang="nl-NL" sz="1400" dirty="0" err="1"/>
              <a:t>Eurostat</a:t>
            </a:r>
            <a:r>
              <a:rPr lang="nl-NL" sz="1400" dirty="0"/>
              <a:t>, SILC</a:t>
            </a:r>
            <a:endParaRPr lang="en-US" sz="1400" dirty="0"/>
          </a:p>
        </p:txBody>
      </p:sp>
    </p:spTree>
    <p:extLst>
      <p:ext uri="{BB962C8B-B14F-4D97-AF65-F5344CB8AC3E}">
        <p14:creationId xmlns:p14="http://schemas.microsoft.com/office/powerpoint/2010/main" val="107955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E35D17D-60C1-49E8-A255-0D37865D29AB}"/>
              </a:ext>
            </a:extLst>
          </p:cNvPr>
          <p:cNvGraphicFramePr>
            <a:graphicFrameLocks/>
          </p:cNvGraphicFramePr>
          <p:nvPr>
            <p:extLst>
              <p:ext uri="{D42A27DB-BD31-4B8C-83A1-F6EECF244321}">
                <p14:modId xmlns:p14="http://schemas.microsoft.com/office/powerpoint/2010/main" val="1864754849"/>
              </p:ext>
            </p:extLst>
          </p:nvPr>
        </p:nvGraphicFramePr>
        <p:xfrm>
          <a:off x="107504" y="908720"/>
          <a:ext cx="914400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88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15178"/>
            <a:ext cx="8972302" cy="1198800"/>
          </a:xfrm>
        </p:spPr>
        <p:txBody>
          <a:bodyPr/>
          <a:lstStyle/>
          <a:p>
            <a:r>
              <a:rPr lang="de-DE" sz="2400" dirty="0"/>
              <a:t>2. Armutsschwellen in den 28 EU Ländern in Euro </a:t>
            </a:r>
            <a:r>
              <a:rPr lang="de-DE" sz="2400" dirty="0">
                <a:solidFill>
                  <a:srgbClr val="FF0000"/>
                </a:solidFill>
              </a:rPr>
              <a:t>Jahres</a:t>
            </a:r>
            <a:r>
              <a:rPr lang="de-DE" sz="2400" dirty="0"/>
              <a:t>einkommen Ein Personen-Haushalt 2016</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364676988"/>
              </p:ext>
            </p:extLst>
          </p:nvPr>
        </p:nvGraphicFramePr>
        <p:xfrm>
          <a:off x="251520" y="2204864"/>
          <a:ext cx="8756278" cy="42075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70929" y="1953152"/>
            <a:ext cx="3467616" cy="369332"/>
          </a:xfrm>
          <a:prstGeom prst="rect">
            <a:avLst/>
          </a:prstGeom>
          <a:noFill/>
        </p:spPr>
        <p:txBody>
          <a:bodyPr wrap="none" rtlCol="0">
            <a:spAutoFit/>
          </a:bodyPr>
          <a:lstStyle/>
          <a:p>
            <a:r>
              <a:rPr lang="de-DE" b="1" dirty="0">
                <a:solidFill>
                  <a:srgbClr val="0070C0"/>
                </a:solidFill>
              </a:rPr>
              <a:t>Ö ein reiches Land in der EU </a:t>
            </a:r>
            <a:endParaRPr lang="en-US" b="1" dirty="0">
              <a:solidFill>
                <a:srgbClr val="0070C0"/>
              </a:solidFill>
            </a:endParaRPr>
          </a:p>
        </p:txBody>
      </p:sp>
      <p:sp>
        <p:nvSpPr>
          <p:cNvPr id="8" name="TextBox 7"/>
          <p:cNvSpPr txBox="1"/>
          <p:nvPr/>
        </p:nvSpPr>
        <p:spPr>
          <a:xfrm>
            <a:off x="8465821" y="6405977"/>
            <a:ext cx="312906" cy="369332"/>
          </a:xfrm>
          <a:prstGeom prst="rect">
            <a:avLst/>
          </a:prstGeom>
          <a:noFill/>
        </p:spPr>
        <p:txBody>
          <a:bodyPr wrap="none" rtlCol="0">
            <a:spAutoFit/>
          </a:bodyPr>
          <a:lstStyle/>
          <a:p>
            <a:r>
              <a:rPr lang="de-DE" dirty="0"/>
              <a:t>3</a:t>
            </a:r>
            <a:endParaRPr lang="en-US" dirty="0"/>
          </a:p>
        </p:txBody>
      </p:sp>
      <p:sp>
        <p:nvSpPr>
          <p:cNvPr id="3" name="TextBox 2">
            <a:extLst>
              <a:ext uri="{FF2B5EF4-FFF2-40B4-BE49-F238E27FC236}">
                <a16:creationId xmlns:a16="http://schemas.microsoft.com/office/drawing/2014/main" id="{CE9A83F8-01EE-45EF-BA51-F5F21F7F2945}"/>
              </a:ext>
            </a:extLst>
          </p:cNvPr>
          <p:cNvSpPr txBox="1"/>
          <p:nvPr/>
        </p:nvSpPr>
        <p:spPr>
          <a:xfrm>
            <a:off x="870929" y="3547649"/>
            <a:ext cx="889987" cy="369332"/>
          </a:xfrm>
          <a:prstGeom prst="rect">
            <a:avLst/>
          </a:prstGeom>
          <a:noFill/>
        </p:spPr>
        <p:txBody>
          <a:bodyPr wrap="none" rtlCol="0">
            <a:spAutoFit/>
          </a:bodyPr>
          <a:lstStyle/>
          <a:p>
            <a:r>
              <a:rPr lang="nl-NL" b="1" dirty="0">
                <a:solidFill>
                  <a:srgbClr val="FF0000"/>
                </a:solidFill>
              </a:rPr>
              <a:t>14.217</a:t>
            </a:r>
            <a:endParaRPr lang="en-US" dirty="0"/>
          </a:p>
        </p:txBody>
      </p:sp>
      <p:sp>
        <p:nvSpPr>
          <p:cNvPr id="9" name="TextBox 8">
            <a:extLst>
              <a:ext uri="{FF2B5EF4-FFF2-40B4-BE49-F238E27FC236}">
                <a16:creationId xmlns:a16="http://schemas.microsoft.com/office/drawing/2014/main" id="{2202544D-7EA5-4395-A3CF-F1AEAC57729E}"/>
              </a:ext>
            </a:extLst>
          </p:cNvPr>
          <p:cNvSpPr txBox="1"/>
          <p:nvPr/>
        </p:nvSpPr>
        <p:spPr>
          <a:xfrm>
            <a:off x="6804248" y="4509120"/>
            <a:ext cx="761747" cy="369332"/>
          </a:xfrm>
          <a:prstGeom prst="rect">
            <a:avLst/>
          </a:prstGeom>
          <a:noFill/>
        </p:spPr>
        <p:txBody>
          <a:bodyPr wrap="none" rtlCol="0">
            <a:spAutoFit/>
          </a:bodyPr>
          <a:lstStyle/>
          <a:p>
            <a:r>
              <a:rPr lang="nl-NL" b="1" dirty="0"/>
              <a:t>1.469</a:t>
            </a:r>
            <a:endParaRPr lang="en-US" b="1" dirty="0"/>
          </a:p>
        </p:txBody>
      </p:sp>
      <p:sp>
        <p:nvSpPr>
          <p:cNvPr id="10" name="TextBox 9">
            <a:extLst>
              <a:ext uri="{FF2B5EF4-FFF2-40B4-BE49-F238E27FC236}">
                <a16:creationId xmlns:a16="http://schemas.microsoft.com/office/drawing/2014/main" id="{0072BF38-39A2-42E2-8CD8-786C36EC4951}"/>
              </a:ext>
            </a:extLst>
          </p:cNvPr>
          <p:cNvSpPr txBox="1"/>
          <p:nvPr/>
        </p:nvSpPr>
        <p:spPr>
          <a:xfrm>
            <a:off x="5724128" y="2996952"/>
            <a:ext cx="889987" cy="369332"/>
          </a:xfrm>
          <a:prstGeom prst="rect">
            <a:avLst/>
          </a:prstGeom>
          <a:noFill/>
        </p:spPr>
        <p:txBody>
          <a:bodyPr wrap="none" rtlCol="0">
            <a:spAutoFit/>
          </a:bodyPr>
          <a:lstStyle/>
          <a:p>
            <a:r>
              <a:rPr lang="nl-NL" b="1" dirty="0"/>
              <a:t>20.314</a:t>
            </a:r>
            <a:endParaRPr lang="en-US" b="1" dirty="0"/>
          </a:p>
        </p:txBody>
      </p:sp>
    </p:spTree>
    <p:extLst>
      <p:ext uri="{BB962C8B-B14F-4D97-AF65-F5344CB8AC3E}">
        <p14:creationId xmlns:p14="http://schemas.microsoft.com/office/powerpoint/2010/main" val="197627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8" y="944667"/>
            <a:ext cx="9144000" cy="847037"/>
          </a:xfrm>
        </p:spPr>
        <p:txBody>
          <a:bodyPr>
            <a:noAutofit/>
          </a:bodyPr>
          <a:lstStyle/>
          <a:p>
            <a:r>
              <a:rPr lang="de-DE" sz="2800" dirty="0">
                <a:latin typeface="Calibri" panose="020F0502020204030204" pitchFamily="34" charset="0"/>
                <a:cs typeface="Calibri" panose="020F0502020204030204" pitchFamily="34" charset="0"/>
              </a:rPr>
              <a:t>2. Armutsdefinition: Kernindikator 1 – Entwicklung des Armutsrisikos 2007-2016 in % der Gesamtbevölkerung</a:t>
            </a:r>
          </a:p>
        </p:txBody>
      </p:sp>
      <p:sp>
        <p:nvSpPr>
          <p:cNvPr id="3" name="Untertitel 2"/>
          <p:cNvSpPr>
            <a:spLocks noGrp="1"/>
          </p:cNvSpPr>
          <p:nvPr>
            <p:ph idx="1"/>
          </p:nvPr>
        </p:nvSpPr>
        <p:spPr>
          <a:ln>
            <a:noFill/>
          </a:ln>
        </p:spPr>
        <p:txBody>
          <a:bodyPr/>
          <a:lstStyle/>
          <a:p>
            <a:pPr marL="0" indent="0">
              <a:buNone/>
            </a:pPr>
            <a:endParaRPr lang="de-DE" dirty="0"/>
          </a:p>
          <a:p>
            <a:pPr marL="342900" indent="-342900"/>
            <a:endParaRPr lang="de-DE" dirty="0"/>
          </a:p>
        </p:txBody>
      </p:sp>
      <p:sp>
        <p:nvSpPr>
          <p:cNvPr id="8" name="Foliennummernplatzhalter 7"/>
          <p:cNvSpPr>
            <a:spLocks noGrp="1"/>
          </p:cNvSpPr>
          <p:nvPr>
            <p:ph type="sldNum" sz="quarter" idx="4294967295"/>
          </p:nvPr>
        </p:nvSpPr>
        <p:spPr>
          <a:xfrm>
            <a:off x="0" y="6342063"/>
            <a:ext cx="504825" cy="241300"/>
          </a:xfrm>
        </p:spPr>
        <p:txBody>
          <a:bodyPr/>
          <a:lstStyle/>
          <a:p>
            <a:fld id="{719F80E8-F1CF-4296-A967-46E471293C41}" type="slidenum">
              <a:rPr lang="de-DE" smtClean="0"/>
              <a:pPr/>
              <a:t>14</a:t>
            </a:fld>
            <a:endParaRPr lang="de-DE"/>
          </a:p>
        </p:txBody>
      </p:sp>
      <p:sp>
        <p:nvSpPr>
          <p:cNvPr id="6" name="Textfeld 5"/>
          <p:cNvSpPr txBox="1"/>
          <p:nvPr/>
        </p:nvSpPr>
        <p:spPr>
          <a:xfrm>
            <a:off x="683568" y="6213550"/>
            <a:ext cx="7458579" cy="276999"/>
          </a:xfrm>
          <a:prstGeom prst="rect">
            <a:avLst/>
          </a:prstGeom>
          <a:noFill/>
        </p:spPr>
        <p:txBody>
          <a:bodyPr wrap="square" rtlCol="0">
            <a:spAutoFit/>
          </a:bodyPr>
          <a:lstStyle/>
          <a:p>
            <a:r>
              <a:rPr lang="de-DE" sz="1200" dirty="0"/>
              <a:t>Quelle: Eurostat, Anteil der Personen unterhalb der 60%-Median-Armutsgrenze an der Gesamtbevölkerung</a:t>
            </a:r>
          </a:p>
        </p:txBody>
      </p:sp>
      <p:sp>
        <p:nvSpPr>
          <p:cNvPr id="9" name="Textfeld 8"/>
          <p:cNvSpPr txBox="1"/>
          <p:nvPr/>
        </p:nvSpPr>
        <p:spPr>
          <a:xfrm>
            <a:off x="252412" y="5005447"/>
            <a:ext cx="8548075" cy="1200329"/>
          </a:xfrm>
          <a:prstGeom prst="rect">
            <a:avLst/>
          </a:prstGeom>
          <a:noFill/>
        </p:spPr>
        <p:txBody>
          <a:bodyPr wrap="square" rtlCol="0">
            <a:spAutoFit/>
          </a:bodyPr>
          <a:lstStyle/>
          <a:p>
            <a:r>
              <a:rPr lang="de-DE" dirty="0"/>
              <a:t> </a:t>
            </a:r>
          </a:p>
          <a:p>
            <a:r>
              <a:rPr lang="de-DE" dirty="0"/>
              <a:t>Armut gestiegen in BE, DK, IE, GR, ES, IT, CY, LV, LT, LU, PT, SI, SK, FI, SE, UK</a:t>
            </a:r>
          </a:p>
          <a:p>
            <a:r>
              <a:rPr lang="de-DE" dirty="0">
                <a:solidFill>
                  <a:srgbClr val="FF0000"/>
                </a:solidFill>
              </a:rPr>
              <a:t>Armut gesunken </a:t>
            </a:r>
            <a:r>
              <a:rPr lang="de-DE" dirty="0"/>
              <a:t>in BG, CZ, </a:t>
            </a:r>
            <a:r>
              <a:rPr lang="de-DE" dirty="0">
                <a:solidFill>
                  <a:srgbClr val="FF0000"/>
                </a:solidFill>
              </a:rPr>
              <a:t>D</a:t>
            </a:r>
            <a:r>
              <a:rPr lang="de-DE" dirty="0"/>
              <a:t>, EE, F, HR, HU, MT, </a:t>
            </a:r>
            <a:r>
              <a:rPr lang="de-DE" dirty="0">
                <a:solidFill>
                  <a:srgbClr val="FF0000"/>
                </a:solidFill>
              </a:rPr>
              <a:t>AT</a:t>
            </a:r>
            <a:r>
              <a:rPr lang="de-DE" dirty="0"/>
              <a:t>, PL, </a:t>
            </a:r>
            <a:r>
              <a:rPr lang="de-DE" b="1" dirty="0">
                <a:solidFill>
                  <a:srgbClr val="7030A0"/>
                </a:solidFill>
              </a:rPr>
              <a:t>RO</a:t>
            </a:r>
            <a:r>
              <a:rPr lang="de-DE" dirty="0"/>
              <a:t>,</a:t>
            </a:r>
            <a:endParaRPr lang="de-DE" dirty="0">
              <a:solidFill>
                <a:srgbClr val="FF0000"/>
              </a:solidFill>
            </a:endParaRPr>
          </a:p>
          <a:p>
            <a:r>
              <a:rPr lang="de-DE" dirty="0" err="1">
                <a:solidFill>
                  <a:srgbClr val="FF0000"/>
                </a:solidFill>
              </a:rPr>
              <a:t>tlw</a:t>
            </a:r>
            <a:r>
              <a:rPr lang="de-DE" dirty="0">
                <a:solidFill>
                  <a:srgbClr val="FF0000"/>
                </a:solidFill>
              </a:rPr>
              <a:t> weil Medianeinkommen gesunken ist!!!</a:t>
            </a:r>
          </a:p>
        </p:txBody>
      </p:sp>
      <p:cxnSp>
        <p:nvCxnSpPr>
          <p:cNvPr id="16" name="Gerade Verbindung mit Pfeil 15"/>
          <p:cNvCxnSpPr/>
          <p:nvPr/>
        </p:nvCxnSpPr>
        <p:spPr>
          <a:xfrm>
            <a:off x="8028384" y="208494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3CE02E2D-88FD-49BA-8FC8-9BF4C8522D21}"/>
              </a:ext>
            </a:extLst>
          </p:cNvPr>
          <p:cNvGraphicFramePr>
            <a:graphicFrameLocks/>
          </p:cNvGraphicFramePr>
          <p:nvPr>
            <p:extLst/>
          </p:nvPr>
        </p:nvGraphicFramePr>
        <p:xfrm>
          <a:off x="0" y="1628799"/>
          <a:ext cx="9139132" cy="3888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959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DAE1-077A-4521-9741-B75B14FCFAA9}"/>
              </a:ext>
            </a:extLst>
          </p:cNvPr>
          <p:cNvSpPr>
            <a:spLocks noGrp="1"/>
          </p:cNvSpPr>
          <p:nvPr>
            <p:ph type="title"/>
          </p:nvPr>
        </p:nvSpPr>
        <p:spPr/>
        <p:txBody>
          <a:bodyPr/>
          <a:lstStyle/>
          <a:p>
            <a:r>
              <a:rPr lang="en-GB" dirty="0"/>
              <a:t>E</a:t>
            </a:r>
          </a:p>
        </p:txBody>
      </p:sp>
      <p:sp>
        <p:nvSpPr>
          <p:cNvPr id="3" name="Content Placeholder 2">
            <a:extLst>
              <a:ext uri="{FF2B5EF4-FFF2-40B4-BE49-F238E27FC236}">
                <a16:creationId xmlns:a16="http://schemas.microsoft.com/office/drawing/2014/main" id="{F30A88B4-3F54-4ECE-A22D-8207E27942F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DAF96BD-8860-4C6E-A845-220532145EA8}"/>
              </a:ext>
            </a:extLst>
          </p:cNvPr>
          <p:cNvPicPr>
            <a:picLocks noChangeAspect="1"/>
          </p:cNvPicPr>
          <p:nvPr/>
        </p:nvPicPr>
        <p:blipFill>
          <a:blip r:embed="rId3"/>
          <a:stretch>
            <a:fillRect/>
          </a:stretch>
        </p:blipFill>
        <p:spPr>
          <a:xfrm>
            <a:off x="-52819" y="1196752"/>
            <a:ext cx="9196819" cy="5400600"/>
          </a:xfrm>
          <a:prstGeom prst="rect">
            <a:avLst/>
          </a:prstGeom>
        </p:spPr>
      </p:pic>
      <p:sp>
        <p:nvSpPr>
          <p:cNvPr id="5" name="TextBox 4">
            <a:extLst>
              <a:ext uri="{FF2B5EF4-FFF2-40B4-BE49-F238E27FC236}">
                <a16:creationId xmlns:a16="http://schemas.microsoft.com/office/drawing/2014/main" id="{030FDD99-1A80-4AC9-B0EA-2270D6CE6A72}"/>
              </a:ext>
            </a:extLst>
          </p:cNvPr>
          <p:cNvSpPr txBox="1"/>
          <p:nvPr/>
        </p:nvSpPr>
        <p:spPr>
          <a:xfrm>
            <a:off x="611560" y="807095"/>
            <a:ext cx="8500340" cy="830997"/>
          </a:xfrm>
          <a:prstGeom prst="rect">
            <a:avLst/>
          </a:prstGeom>
          <a:noFill/>
        </p:spPr>
        <p:txBody>
          <a:bodyPr wrap="none" rtlCol="0">
            <a:spAutoFit/>
          </a:bodyPr>
          <a:lstStyle/>
          <a:p>
            <a:r>
              <a:rPr lang="en-GB" sz="2400" dirty="0">
                <a:solidFill>
                  <a:srgbClr val="4996D1"/>
                </a:solidFill>
                <a:latin typeface="Calibri" panose="020F0502020204030204" pitchFamily="34" charset="0"/>
                <a:cs typeface="Calibri" panose="020F0502020204030204" pitchFamily="34" charset="0"/>
              </a:rPr>
              <a:t>2</a:t>
            </a:r>
            <a:r>
              <a:rPr lang="en-GB" sz="2400" b="1" dirty="0">
                <a:solidFill>
                  <a:srgbClr val="4996D1"/>
                </a:solidFill>
                <a:latin typeface="Calibri" panose="020F0502020204030204" pitchFamily="34" charset="0"/>
                <a:cs typeface="Calibri" panose="020F0502020204030204" pitchFamily="34" charset="0"/>
              </a:rPr>
              <a:t>. </a:t>
            </a:r>
            <a:r>
              <a:rPr lang="en-GB" sz="2400" b="1" dirty="0" err="1">
                <a:solidFill>
                  <a:srgbClr val="4996D1"/>
                </a:solidFill>
                <a:latin typeface="Calibri" panose="020F0502020204030204" pitchFamily="34" charset="0"/>
                <a:cs typeface="Calibri" panose="020F0502020204030204" pitchFamily="34" charset="0"/>
              </a:rPr>
              <a:t>Armut</a:t>
            </a:r>
            <a:r>
              <a:rPr lang="en-GB" sz="2400" b="1" dirty="0">
                <a:solidFill>
                  <a:srgbClr val="4996D1"/>
                </a:solidFill>
                <a:latin typeface="Calibri" panose="020F0502020204030204" pitchFamily="34" charset="0"/>
                <a:cs typeface="Calibri" panose="020F0502020204030204" pitchFamily="34" charset="0"/>
              </a:rPr>
              <a:t> </a:t>
            </a:r>
            <a:r>
              <a:rPr lang="en-GB" sz="2400" b="1" err="1">
                <a:solidFill>
                  <a:srgbClr val="4996D1"/>
                </a:solidFill>
                <a:latin typeface="Calibri" panose="020F0502020204030204" pitchFamily="34" charset="0"/>
                <a:cs typeface="Calibri" panose="020F0502020204030204" pitchFamily="34" charset="0"/>
              </a:rPr>
              <a:t>Kernindikator</a:t>
            </a:r>
            <a:r>
              <a:rPr lang="en-GB" sz="2400" b="1">
                <a:solidFill>
                  <a:srgbClr val="4996D1"/>
                </a:solidFill>
                <a:latin typeface="Calibri" panose="020F0502020204030204" pitchFamily="34" charset="0"/>
                <a:cs typeface="Calibri" panose="020F0502020204030204" pitchFamily="34" charset="0"/>
              </a:rPr>
              <a:t> 2 </a:t>
            </a:r>
            <a:r>
              <a:rPr lang="en-GB" sz="2400" b="1" dirty="0">
                <a:solidFill>
                  <a:srgbClr val="4996D1"/>
                </a:solidFill>
                <a:latin typeface="Calibri" panose="020F0502020204030204" pitchFamily="34" charset="0"/>
                <a:cs typeface="Calibri" panose="020F0502020204030204" pitchFamily="34" charset="0"/>
              </a:rPr>
              <a:t>- Extreme </a:t>
            </a:r>
            <a:r>
              <a:rPr lang="en-GB" sz="2400" b="1" dirty="0" err="1">
                <a:solidFill>
                  <a:srgbClr val="4996D1"/>
                </a:solidFill>
                <a:latin typeface="Calibri" panose="020F0502020204030204" pitchFamily="34" charset="0"/>
                <a:cs typeface="Calibri" panose="020F0502020204030204" pitchFamily="34" charset="0"/>
              </a:rPr>
              <a:t>materielle</a:t>
            </a:r>
            <a:r>
              <a:rPr lang="en-GB" sz="2400" b="1" dirty="0">
                <a:solidFill>
                  <a:srgbClr val="4996D1"/>
                </a:solidFill>
                <a:latin typeface="Calibri" panose="020F0502020204030204" pitchFamily="34" charset="0"/>
                <a:cs typeface="Calibri" panose="020F0502020204030204" pitchFamily="34" charset="0"/>
              </a:rPr>
              <a:t> Deprivation 2016 </a:t>
            </a:r>
          </a:p>
          <a:p>
            <a:r>
              <a:rPr lang="en-GB" sz="2400" b="1" dirty="0">
                <a:solidFill>
                  <a:srgbClr val="4996D1"/>
                </a:solidFill>
                <a:latin typeface="Calibri" panose="020F0502020204030204" pitchFamily="34" charset="0"/>
                <a:cs typeface="Calibri" panose="020F0502020204030204" pitchFamily="34" charset="0"/>
              </a:rPr>
              <a:t> </a:t>
            </a:r>
          </a:p>
        </p:txBody>
      </p:sp>
      <p:sp>
        <p:nvSpPr>
          <p:cNvPr id="8" name="Oval 7">
            <a:extLst>
              <a:ext uri="{FF2B5EF4-FFF2-40B4-BE49-F238E27FC236}">
                <a16:creationId xmlns:a16="http://schemas.microsoft.com/office/drawing/2014/main" id="{28518510-2CEE-45E2-8E8C-558A138FDCA2}"/>
              </a:ext>
            </a:extLst>
          </p:cNvPr>
          <p:cNvSpPr/>
          <p:nvPr/>
        </p:nvSpPr>
        <p:spPr>
          <a:xfrm>
            <a:off x="6516216" y="4725144"/>
            <a:ext cx="14401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30363CA-8D17-450D-9D1B-B53D75F375E0}"/>
              </a:ext>
            </a:extLst>
          </p:cNvPr>
          <p:cNvSpPr/>
          <p:nvPr/>
        </p:nvSpPr>
        <p:spPr>
          <a:xfrm>
            <a:off x="2483768" y="4725144"/>
            <a:ext cx="28803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C247B2F-B582-47F7-BA9E-C754425B3AF0}"/>
              </a:ext>
            </a:extLst>
          </p:cNvPr>
          <p:cNvSpPr/>
          <p:nvPr/>
        </p:nvSpPr>
        <p:spPr>
          <a:xfrm>
            <a:off x="1547664" y="1484784"/>
            <a:ext cx="576064" cy="3960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33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59" y="980728"/>
            <a:ext cx="7920880" cy="990600"/>
          </a:xfrm>
        </p:spPr>
        <p:txBody>
          <a:bodyPr>
            <a:normAutofit fontScale="90000"/>
          </a:bodyPr>
          <a:lstStyle/>
          <a:p>
            <a:r>
              <a:rPr lang="de-DE" sz="3100" dirty="0">
                <a:latin typeface="Calibri" panose="020F0502020204030204" pitchFamily="34" charset="0"/>
                <a:cs typeface="Calibri" panose="020F0502020204030204" pitchFamily="34" charset="0"/>
              </a:rPr>
              <a:t>2. Armutsdefinition - Kernindikator 3-Entwicklung der sehr niedrigen Erwerbsbeteiligung in Haushalten</a:t>
            </a:r>
            <a:br>
              <a:rPr lang="de-DE" dirty="0"/>
            </a:br>
            <a:endParaRPr lang="de-DE" dirty="0"/>
          </a:p>
        </p:txBody>
      </p:sp>
      <p:sp>
        <p:nvSpPr>
          <p:cNvPr id="3" name="Untertitel 2"/>
          <p:cNvSpPr>
            <a:spLocks noGrp="1"/>
          </p:cNvSpPr>
          <p:nvPr>
            <p:ph idx="1"/>
          </p:nvPr>
        </p:nvSpPr>
        <p:spPr>
          <a:ln>
            <a:noFill/>
          </a:ln>
        </p:spPr>
        <p:txBody>
          <a:bodyPr/>
          <a:lstStyle/>
          <a:p>
            <a:pPr marL="0" indent="0">
              <a:buNone/>
            </a:pPr>
            <a:endParaRPr lang="de-DE" dirty="0"/>
          </a:p>
          <a:p>
            <a:pPr marL="342900" indent="-342900"/>
            <a:endParaRPr lang="de-DE" dirty="0"/>
          </a:p>
        </p:txBody>
      </p:sp>
      <p:sp>
        <p:nvSpPr>
          <p:cNvPr id="6" name="Textfeld 5"/>
          <p:cNvSpPr txBox="1"/>
          <p:nvPr/>
        </p:nvSpPr>
        <p:spPr>
          <a:xfrm>
            <a:off x="683568" y="6213550"/>
            <a:ext cx="7458579" cy="461665"/>
          </a:xfrm>
          <a:prstGeom prst="rect">
            <a:avLst/>
          </a:prstGeom>
          <a:noFill/>
        </p:spPr>
        <p:txBody>
          <a:bodyPr wrap="square" rtlCol="0">
            <a:spAutoFit/>
          </a:bodyPr>
          <a:lstStyle/>
          <a:p>
            <a:r>
              <a:rPr lang="de-DE" sz="1200" dirty="0">
                <a:solidFill>
                  <a:prstClr val="black"/>
                </a:solidFill>
              </a:rPr>
              <a:t>Quelle: Eurostat, Anteil der Haushalte mit sehr niedriger Erwerbsbeteiligung (Weniger als durchschnittlich 20% des Erwerbspotentials pro Haushalt )</a:t>
            </a:r>
          </a:p>
        </p:txBody>
      </p:sp>
      <p:graphicFrame>
        <p:nvGraphicFramePr>
          <p:cNvPr id="8" name="Diagramm 7"/>
          <p:cNvGraphicFramePr>
            <a:graphicFrameLocks/>
          </p:cNvGraphicFramePr>
          <p:nvPr>
            <p:extLst>
              <p:ext uri="{D42A27DB-BD31-4B8C-83A1-F6EECF244321}">
                <p14:modId xmlns:p14="http://schemas.microsoft.com/office/powerpoint/2010/main" val="2713531712"/>
              </p:ext>
            </p:extLst>
          </p:nvPr>
        </p:nvGraphicFramePr>
        <p:xfrm>
          <a:off x="467544" y="1196752"/>
          <a:ext cx="7920880"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4216774" y="2850487"/>
            <a:ext cx="710451" cy="369332"/>
          </a:xfrm>
          <a:prstGeom prst="rect">
            <a:avLst/>
          </a:prstGeom>
          <a:noFill/>
        </p:spPr>
        <p:txBody>
          <a:bodyPr wrap="none" rtlCol="0">
            <a:spAutoFit/>
          </a:bodyPr>
          <a:lstStyle/>
          <a:p>
            <a:r>
              <a:rPr lang="de-DE" dirty="0"/>
              <a:t>9.9%</a:t>
            </a:r>
          </a:p>
        </p:txBody>
      </p:sp>
    </p:spTree>
    <p:extLst>
      <p:ext uri="{BB962C8B-B14F-4D97-AF65-F5344CB8AC3E}">
        <p14:creationId xmlns:p14="http://schemas.microsoft.com/office/powerpoint/2010/main" val="325113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412" y="829271"/>
            <a:ext cx="9129801" cy="655513"/>
          </a:xfrm>
        </p:spPr>
        <p:txBody>
          <a:bodyPr>
            <a:noAutofit/>
          </a:bodyPr>
          <a:lstStyle/>
          <a:p>
            <a:r>
              <a:rPr lang="de-DE" sz="2800" dirty="0">
                <a:latin typeface="Calibri" panose="020F0502020204030204" pitchFamily="34" charset="0"/>
                <a:cs typeface="Calibri" panose="020F0502020204030204" pitchFamily="34" charset="0"/>
              </a:rPr>
              <a:t>3. Wer ist von Armut betroffen?</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Am meisten armutsgefährdet in Österreich 2016</a:t>
            </a:r>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lang="de-DE" smtClean="0"/>
              <a:pPr/>
              <a:t>17</a:t>
            </a:fld>
            <a:endParaRPr lang="de-DE"/>
          </a:p>
        </p:txBody>
      </p:sp>
      <p:sp>
        <p:nvSpPr>
          <p:cNvPr id="7" name="Rechteck 6"/>
          <p:cNvSpPr/>
          <p:nvPr/>
        </p:nvSpPr>
        <p:spPr>
          <a:xfrm>
            <a:off x="311784" y="1569066"/>
            <a:ext cx="10644000" cy="4893647"/>
          </a:xfrm>
          <a:prstGeom prst="rect">
            <a:avLst/>
          </a:prstGeom>
        </p:spPr>
        <p:txBody>
          <a:bodyPr wrap="square">
            <a:spAutoFit/>
          </a:bodyPr>
          <a:lstStyle/>
          <a:p>
            <a:pPr marL="285750" indent="-285750">
              <a:buFont typeface="Wingdings" panose="05000000000000000000" pitchFamily="2" charset="2"/>
              <a:buChar char="§"/>
            </a:pPr>
            <a:r>
              <a:rPr lang="de-DE" sz="2400" dirty="0">
                <a:solidFill>
                  <a:srgbClr val="FF0000"/>
                </a:solidFill>
              </a:rPr>
              <a:t>Arbeitslose</a:t>
            </a:r>
            <a:r>
              <a:rPr lang="de-DE" sz="2400" dirty="0"/>
              <a:t> (57%) EU (46%)</a:t>
            </a:r>
            <a:endParaRPr lang="de-DE" sz="2400" dirty="0">
              <a:solidFill>
                <a:srgbClr val="FF0000"/>
              </a:solidFill>
            </a:endParaRPr>
          </a:p>
          <a:p>
            <a:pPr marL="285750" indent="-285750">
              <a:buFont typeface="Wingdings" panose="05000000000000000000" pitchFamily="2" charset="2"/>
              <a:buChar char="§"/>
            </a:pPr>
            <a:r>
              <a:rPr lang="de-DE" sz="2400" dirty="0">
                <a:solidFill>
                  <a:srgbClr val="FF0000"/>
                </a:solidFill>
              </a:rPr>
              <a:t>Ausländer </a:t>
            </a:r>
            <a:r>
              <a:rPr lang="de-DE" sz="2400" dirty="0"/>
              <a:t>(31 %)  </a:t>
            </a:r>
          </a:p>
          <a:p>
            <a:pPr marL="285750" indent="-285750">
              <a:buFont typeface="Wingdings" panose="05000000000000000000" pitchFamily="2" charset="2"/>
              <a:buChar char="§"/>
            </a:pPr>
            <a:r>
              <a:rPr lang="de-DE" sz="2400" dirty="0"/>
              <a:t> </a:t>
            </a:r>
            <a:r>
              <a:rPr lang="de-DE" sz="2400" dirty="0" err="1"/>
              <a:t>AlleinerzieherInnen</a:t>
            </a:r>
            <a:r>
              <a:rPr lang="de-DE" sz="2400" dirty="0"/>
              <a:t> (28 %)  </a:t>
            </a:r>
          </a:p>
          <a:p>
            <a:pPr marL="285750" indent="-285750">
              <a:buFont typeface="Wingdings" panose="05000000000000000000" pitchFamily="2" charset="2"/>
              <a:buChar char="§"/>
            </a:pPr>
            <a:r>
              <a:rPr lang="de-DE" sz="2400" dirty="0"/>
              <a:t>Allein lebende Pensionistinnen (26 %) </a:t>
            </a:r>
          </a:p>
          <a:p>
            <a:pPr marL="285750" indent="-285750">
              <a:buFont typeface="Wingdings" panose="05000000000000000000" pitchFamily="2" charset="2"/>
              <a:buChar char="§"/>
            </a:pPr>
            <a:r>
              <a:rPr lang="de-DE" sz="2400" dirty="0"/>
              <a:t>Familien mit mehr als zwei Kindern (18 %)</a:t>
            </a:r>
          </a:p>
          <a:p>
            <a:endParaRPr lang="de-DE" sz="2400" dirty="0"/>
          </a:p>
          <a:p>
            <a:r>
              <a:rPr lang="de-DE" sz="2400" b="1" dirty="0">
                <a:solidFill>
                  <a:srgbClr val="4996D1"/>
                </a:solidFill>
                <a:latin typeface="Calibri" panose="020F0502020204030204" pitchFamily="34" charset="0"/>
                <a:cs typeface="Calibri" panose="020F0502020204030204" pitchFamily="34" charset="0"/>
              </a:rPr>
              <a:t>Am meisten armutsgefährdet in Deutschland und EU 2016</a:t>
            </a:r>
          </a:p>
          <a:p>
            <a:pPr marL="285750" indent="-285750">
              <a:buFont typeface="Wingdings" panose="05000000000000000000" pitchFamily="2" charset="2"/>
              <a:buChar char="§"/>
            </a:pPr>
            <a:r>
              <a:rPr lang="de-DE" sz="2400" dirty="0">
                <a:solidFill>
                  <a:srgbClr val="FF0000"/>
                </a:solidFill>
              </a:rPr>
              <a:t>Arbeitslose</a:t>
            </a:r>
            <a:r>
              <a:rPr lang="de-DE" sz="2400" dirty="0">
                <a:solidFill>
                  <a:srgbClr val="0070C0"/>
                </a:solidFill>
              </a:rPr>
              <a:t> </a:t>
            </a:r>
            <a:r>
              <a:rPr lang="de-DE" sz="2400" dirty="0"/>
              <a:t>(67.7%)  und EU (46%)</a:t>
            </a:r>
          </a:p>
          <a:p>
            <a:pPr marL="285750" indent="-285750">
              <a:buFont typeface="Wingdings" panose="05000000000000000000" pitchFamily="2" charset="2"/>
              <a:buChar char="§"/>
            </a:pPr>
            <a:r>
              <a:rPr lang="de-DE" sz="2400" dirty="0" err="1"/>
              <a:t>AlleinerzieherInnen</a:t>
            </a:r>
            <a:r>
              <a:rPr lang="de-DE" sz="2400" dirty="0"/>
              <a:t> (37%) und EU (34%)</a:t>
            </a:r>
          </a:p>
          <a:p>
            <a:pPr marL="285750" indent="-285750">
              <a:buFont typeface="Wingdings" panose="05000000000000000000" pitchFamily="2" charset="2"/>
              <a:buChar char="§"/>
            </a:pPr>
            <a:r>
              <a:rPr lang="de-DE" sz="2400" dirty="0"/>
              <a:t>Alleinstehend (32%) und EU (25.7)</a:t>
            </a:r>
          </a:p>
          <a:p>
            <a:pPr marL="285750" indent="-285750">
              <a:buFont typeface="Wingdings" panose="05000000000000000000" pitchFamily="2" charset="2"/>
              <a:buChar char="§"/>
            </a:pPr>
            <a:r>
              <a:rPr lang="de-DE" sz="2400" dirty="0"/>
              <a:t>Ausländer (18.4%) und EU (24.5%)</a:t>
            </a:r>
          </a:p>
          <a:p>
            <a:endParaRPr lang="de-DE" sz="2400" dirty="0"/>
          </a:p>
          <a:p>
            <a:pPr marL="285750" indent="-285750">
              <a:buFont typeface="Wingdings" panose="05000000000000000000" pitchFamily="2" charset="2"/>
              <a:buChar char="§"/>
            </a:pPr>
            <a:r>
              <a:rPr lang="de-DE" sz="2400" dirty="0"/>
              <a:t>Problem</a:t>
            </a:r>
            <a:r>
              <a:rPr lang="de-DE" sz="2400" dirty="0">
                <a:solidFill>
                  <a:srgbClr val="FF0000"/>
                </a:solidFill>
              </a:rPr>
              <a:t> </a:t>
            </a:r>
            <a:r>
              <a:rPr lang="de-DE" sz="2400" dirty="0" err="1">
                <a:solidFill>
                  <a:srgbClr val="FF0000"/>
                </a:solidFill>
              </a:rPr>
              <a:t>Jugendarmut,Working</a:t>
            </a:r>
            <a:r>
              <a:rPr lang="de-DE" sz="2400" dirty="0">
                <a:solidFill>
                  <a:srgbClr val="FF0000"/>
                </a:solidFill>
              </a:rPr>
              <a:t> Poor, </a:t>
            </a:r>
            <a:r>
              <a:rPr lang="de-DE" sz="2400" dirty="0">
                <a:solidFill>
                  <a:srgbClr val="002060"/>
                </a:solidFill>
              </a:rPr>
              <a:t>Altersarmut, Kinderarmut</a:t>
            </a:r>
          </a:p>
        </p:txBody>
      </p:sp>
    </p:spTree>
    <p:extLst>
      <p:ext uri="{BB962C8B-B14F-4D97-AF65-F5344CB8AC3E}">
        <p14:creationId xmlns:p14="http://schemas.microsoft.com/office/powerpoint/2010/main" val="400030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lang="de-DE" smtClean="0"/>
              <a:pPr/>
              <a:t>18</a:t>
            </a:fld>
            <a:endParaRPr lang="de-DE"/>
          </a:p>
        </p:txBody>
      </p:sp>
      <p:sp>
        <p:nvSpPr>
          <p:cNvPr id="2" name="Textfeld 1"/>
          <p:cNvSpPr txBox="1"/>
          <p:nvPr/>
        </p:nvSpPr>
        <p:spPr>
          <a:xfrm>
            <a:off x="252412" y="925224"/>
            <a:ext cx="2475358" cy="461665"/>
          </a:xfrm>
          <a:prstGeom prst="rect">
            <a:avLst/>
          </a:prstGeom>
          <a:noFill/>
        </p:spPr>
        <p:txBody>
          <a:bodyPr wrap="none" rtlCol="0">
            <a:spAutoFit/>
          </a:bodyPr>
          <a:lstStyle/>
          <a:p>
            <a:r>
              <a:rPr lang="de-DE" sz="2400" b="1" dirty="0">
                <a:solidFill>
                  <a:schemeClr val="accent1"/>
                </a:solidFill>
              </a:rPr>
              <a:t>3. Jugendarmut</a:t>
            </a:r>
          </a:p>
        </p:txBody>
      </p:sp>
      <p:graphicFrame>
        <p:nvGraphicFramePr>
          <p:cNvPr id="9" name="Chart 8">
            <a:extLst>
              <a:ext uri="{FF2B5EF4-FFF2-40B4-BE49-F238E27FC236}">
                <a16:creationId xmlns:a16="http://schemas.microsoft.com/office/drawing/2014/main" id="{DBEACB5F-5C6E-4F20-912B-B2133F6FE37A}"/>
              </a:ext>
            </a:extLst>
          </p:cNvPr>
          <p:cNvGraphicFramePr>
            <a:graphicFrameLocks/>
          </p:cNvGraphicFramePr>
          <p:nvPr>
            <p:extLst/>
          </p:nvPr>
        </p:nvGraphicFramePr>
        <p:xfrm>
          <a:off x="0" y="1456543"/>
          <a:ext cx="8964488" cy="5120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69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79" y="966042"/>
            <a:ext cx="8229600" cy="605645"/>
          </a:xfrm>
        </p:spPr>
        <p:txBody>
          <a:bodyPr>
            <a:normAutofit/>
          </a:bodyPr>
          <a:lstStyle/>
          <a:p>
            <a:r>
              <a:rPr lang="de-DE" sz="2400" dirty="0"/>
              <a:t>3</a:t>
            </a:r>
            <a:r>
              <a:rPr lang="de-DE" sz="2400" b="1" dirty="0"/>
              <a:t>. Jugendarbeitslosenquote 2000-2016</a:t>
            </a:r>
          </a:p>
        </p:txBody>
      </p:sp>
      <p:sp>
        <p:nvSpPr>
          <p:cNvPr id="4" name="Foliennummernplatzhalter 3"/>
          <p:cNvSpPr>
            <a:spLocks noGrp="1"/>
          </p:cNvSpPr>
          <p:nvPr>
            <p:ph type="sldNum" sz="quarter" idx="4294967295"/>
          </p:nvPr>
        </p:nvSpPr>
        <p:spPr>
          <a:xfrm>
            <a:off x="0" y="6342063"/>
            <a:ext cx="504825" cy="241300"/>
          </a:xfrm>
        </p:spPr>
        <p:txBody>
          <a:bodyPr/>
          <a:lstStyle/>
          <a:p>
            <a:fld id="{67ACA79D-7AB2-44FA-9066-CCE91F086387}" type="slidenum">
              <a:rPr lang="de-AT" smtClean="0">
                <a:solidFill>
                  <a:prstClr val="black">
                    <a:tint val="75000"/>
                  </a:prstClr>
                </a:solidFill>
              </a:rPr>
              <a:pPr/>
              <a:t>19</a:t>
            </a:fld>
            <a:endParaRPr lang="de-AT">
              <a:solidFill>
                <a:prstClr val="black">
                  <a:tint val="75000"/>
                </a:prstClr>
              </a:solidFill>
            </a:endParaRPr>
          </a:p>
        </p:txBody>
      </p:sp>
      <p:sp>
        <p:nvSpPr>
          <p:cNvPr id="6" name="Textfeld 5"/>
          <p:cNvSpPr txBox="1"/>
          <p:nvPr/>
        </p:nvSpPr>
        <p:spPr>
          <a:xfrm>
            <a:off x="383625" y="5877272"/>
            <a:ext cx="1903085" cy="369332"/>
          </a:xfrm>
          <a:prstGeom prst="rect">
            <a:avLst/>
          </a:prstGeom>
          <a:noFill/>
        </p:spPr>
        <p:txBody>
          <a:bodyPr wrap="none" rtlCol="0">
            <a:spAutoFit/>
          </a:bodyPr>
          <a:lstStyle/>
          <a:p>
            <a:r>
              <a:rPr lang="de-DE" dirty="0">
                <a:solidFill>
                  <a:prstClr val="black"/>
                </a:solidFill>
              </a:rPr>
              <a:t>Quelle: </a:t>
            </a:r>
            <a:r>
              <a:rPr lang="de-DE" dirty="0" err="1">
                <a:solidFill>
                  <a:prstClr val="black"/>
                </a:solidFill>
              </a:rPr>
              <a:t>Eurostat</a:t>
            </a:r>
            <a:r>
              <a:rPr lang="de-DE" dirty="0">
                <a:solidFill>
                  <a:prstClr val="black"/>
                </a:solidFill>
              </a:rPr>
              <a:t> </a:t>
            </a:r>
          </a:p>
        </p:txBody>
      </p:sp>
      <p:sp>
        <p:nvSpPr>
          <p:cNvPr id="3" name="Textfeld 2"/>
          <p:cNvSpPr txBox="1"/>
          <p:nvPr/>
        </p:nvSpPr>
        <p:spPr>
          <a:xfrm>
            <a:off x="3347864" y="1514013"/>
            <a:ext cx="3211200" cy="369332"/>
          </a:xfrm>
          <a:prstGeom prst="rect">
            <a:avLst/>
          </a:prstGeom>
          <a:noFill/>
        </p:spPr>
        <p:txBody>
          <a:bodyPr wrap="none" rtlCol="0">
            <a:spAutoFit/>
          </a:bodyPr>
          <a:lstStyle/>
          <a:p>
            <a:r>
              <a:rPr lang="de-DE" dirty="0"/>
              <a:t>Drastischer Anstieg im Süden</a:t>
            </a:r>
          </a:p>
        </p:txBody>
      </p:sp>
      <p:graphicFrame>
        <p:nvGraphicFramePr>
          <p:cNvPr id="9" name="Chart 8">
            <a:extLst>
              <a:ext uri="{FF2B5EF4-FFF2-40B4-BE49-F238E27FC236}">
                <a16:creationId xmlns:a16="http://schemas.microsoft.com/office/drawing/2014/main" id="{80BA2E0B-4311-4AA3-B848-C60D041CB7D2}"/>
              </a:ext>
            </a:extLst>
          </p:cNvPr>
          <p:cNvGraphicFramePr>
            <a:graphicFrameLocks/>
          </p:cNvGraphicFramePr>
          <p:nvPr>
            <p:extLst>
              <p:ext uri="{D42A27DB-BD31-4B8C-83A1-F6EECF244321}">
                <p14:modId xmlns:p14="http://schemas.microsoft.com/office/powerpoint/2010/main" val="201658856"/>
              </p:ext>
            </p:extLst>
          </p:nvPr>
        </p:nvGraphicFramePr>
        <p:xfrm>
          <a:off x="104775" y="1468892"/>
          <a:ext cx="8934450" cy="4552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61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69" y="2353089"/>
            <a:ext cx="9035909" cy="5256583"/>
          </a:xfrm>
        </p:spPr>
        <p:txBody>
          <a:bodyPr>
            <a:normAutofit/>
          </a:bodyPr>
          <a:lstStyle/>
          <a:p>
            <a:pPr marL="0" indent="0">
              <a:buNone/>
            </a:pPr>
            <a:endParaRPr lang="de-DE" dirty="0"/>
          </a:p>
          <a:p>
            <a:pPr>
              <a:buFont typeface="Wingdings" panose="05000000000000000000" pitchFamily="2" charset="2"/>
              <a:buChar char="q"/>
            </a:pPr>
            <a:r>
              <a:rPr lang="de-DE" sz="2200" dirty="0">
                <a:latin typeface="Calibri" panose="020F0502020204030204" pitchFamily="34" charset="0"/>
              </a:rPr>
              <a:t>Finanzkrise und Bankenrettung haben gezeigt, wie schnell große Beträge vom Öffentlichen Sektor bereitgestellt werden können.</a:t>
            </a:r>
          </a:p>
          <a:p>
            <a:pPr>
              <a:buFont typeface="Wingdings" panose="05000000000000000000" pitchFamily="2" charset="2"/>
              <a:buChar char="q"/>
            </a:pPr>
            <a:r>
              <a:rPr lang="de-DE" sz="2200" dirty="0">
                <a:latin typeface="Calibri" panose="020F0502020204030204" pitchFamily="34" charset="0"/>
              </a:rPr>
              <a:t>In Ö: </a:t>
            </a:r>
            <a:r>
              <a:rPr lang="de-DE" sz="2200" b="1" dirty="0">
                <a:solidFill>
                  <a:srgbClr val="4996D1"/>
                </a:solidFill>
                <a:latin typeface="Calibri" panose="020F0502020204030204" pitchFamily="34" charset="0"/>
              </a:rPr>
              <a:t>9-14 Mrd </a:t>
            </a:r>
            <a:r>
              <a:rPr lang="de-DE" sz="2200" dirty="0">
                <a:latin typeface="Calibri" panose="020F0502020204030204" pitchFamily="34" charset="0"/>
              </a:rPr>
              <a:t>(ORF 27.10.2016) für Bankenrettung dazu Haftungen…</a:t>
            </a:r>
          </a:p>
          <a:p>
            <a:pPr>
              <a:buFont typeface="Wingdings" panose="05000000000000000000" pitchFamily="2" charset="2"/>
              <a:buChar char="q"/>
            </a:pPr>
            <a:r>
              <a:rPr lang="de-DE" sz="2000" dirty="0">
                <a:latin typeface="+mj-lt"/>
              </a:rPr>
              <a:t>In Österreich sind </a:t>
            </a:r>
            <a:r>
              <a:rPr lang="de-DE" sz="2000" dirty="0" err="1">
                <a:latin typeface="+mj-lt"/>
              </a:rPr>
              <a:t>ca</a:t>
            </a:r>
            <a:r>
              <a:rPr lang="de-DE" sz="2000" dirty="0">
                <a:latin typeface="+mj-lt"/>
              </a:rPr>
              <a:t> </a:t>
            </a:r>
            <a:r>
              <a:rPr lang="de-DE" sz="2000" b="1" dirty="0">
                <a:solidFill>
                  <a:srgbClr val="4996D1"/>
                </a:solidFill>
                <a:latin typeface="+mj-lt"/>
              </a:rPr>
              <a:t>1,5 Mio Menschen</a:t>
            </a:r>
            <a:r>
              <a:rPr lang="de-DE" sz="2000" dirty="0">
                <a:latin typeface="+mj-lt"/>
              </a:rPr>
              <a:t> armutsgefährdet. Man bräuchte um allen ein Monatseinkommen von </a:t>
            </a:r>
            <a:r>
              <a:rPr lang="de-DE" sz="2000" b="1" dirty="0">
                <a:solidFill>
                  <a:srgbClr val="4996D1"/>
                </a:solidFill>
                <a:latin typeface="+mj-lt"/>
              </a:rPr>
              <a:t>1185 Euro </a:t>
            </a:r>
            <a:r>
              <a:rPr lang="de-DE" sz="2000" dirty="0">
                <a:latin typeface="+mj-lt"/>
              </a:rPr>
              <a:t>(derzeitige Armutsschwelle) zu gewähren, </a:t>
            </a:r>
            <a:r>
              <a:rPr lang="de-DE" sz="2000" dirty="0" err="1">
                <a:latin typeface="+mj-lt"/>
              </a:rPr>
              <a:t>ca</a:t>
            </a:r>
            <a:r>
              <a:rPr lang="de-DE" sz="2000" dirty="0">
                <a:latin typeface="+mj-lt"/>
              </a:rPr>
              <a:t> </a:t>
            </a:r>
            <a:r>
              <a:rPr lang="de-DE" sz="2000" b="1" dirty="0">
                <a:solidFill>
                  <a:srgbClr val="4996D1"/>
                </a:solidFill>
                <a:latin typeface="+mj-lt"/>
              </a:rPr>
              <a:t>7 </a:t>
            </a:r>
            <a:r>
              <a:rPr lang="de-DE" sz="2000" b="1" dirty="0" err="1">
                <a:solidFill>
                  <a:srgbClr val="4996D1"/>
                </a:solidFill>
                <a:latin typeface="+mj-lt"/>
              </a:rPr>
              <a:t>Mrd</a:t>
            </a:r>
            <a:r>
              <a:rPr lang="de-DE" sz="2000" b="1" dirty="0">
                <a:solidFill>
                  <a:srgbClr val="4996D1"/>
                </a:solidFill>
                <a:latin typeface="+mj-lt"/>
              </a:rPr>
              <a:t> pro Jahr.</a:t>
            </a:r>
            <a:r>
              <a:rPr lang="de-DE" sz="2000" dirty="0">
                <a:latin typeface="+mj-lt"/>
              </a:rPr>
              <a:t> Mit </a:t>
            </a:r>
            <a:r>
              <a:rPr lang="de-DE" sz="2000" b="1" dirty="0">
                <a:solidFill>
                  <a:srgbClr val="4996D1"/>
                </a:solidFill>
                <a:latin typeface="+mj-lt"/>
              </a:rPr>
              <a:t>2% des BIP</a:t>
            </a:r>
            <a:r>
              <a:rPr lang="de-DE" sz="2000" dirty="0">
                <a:latin typeface="+mj-lt"/>
              </a:rPr>
              <a:t> wäre die derzeitige Armut beseitigt. </a:t>
            </a:r>
          </a:p>
          <a:p>
            <a:pPr>
              <a:buFont typeface="Wingdings" panose="05000000000000000000" pitchFamily="2" charset="2"/>
              <a:buChar char="q"/>
            </a:pPr>
            <a:r>
              <a:rPr lang="de-DE" sz="2000" dirty="0">
                <a:latin typeface="+mj-lt"/>
              </a:rPr>
              <a:t>Natürlich verschiebt sich dann die Armutsschwelle wieder nach oben.....</a:t>
            </a:r>
          </a:p>
          <a:p>
            <a:endParaRPr lang="de-DE" sz="2000" dirty="0">
              <a:latin typeface="+mj-lt"/>
            </a:endParaRPr>
          </a:p>
          <a:p>
            <a:pPr marL="0" indent="0">
              <a:buNone/>
            </a:pPr>
            <a:r>
              <a:rPr lang="de-DE" sz="2000" dirty="0">
                <a:latin typeface="+mj-lt"/>
              </a:rPr>
              <a:t> </a:t>
            </a:r>
          </a:p>
          <a:p>
            <a:pPr marL="0" indent="0">
              <a:buNone/>
            </a:pPr>
            <a:endParaRPr lang="de-DE" sz="2000" dirty="0">
              <a:latin typeface="+mj-lt"/>
            </a:endParaRPr>
          </a:p>
          <a:p>
            <a:pPr marL="0" indent="0">
              <a:buNone/>
            </a:pPr>
            <a:endParaRPr lang="de-DE" sz="2000" dirty="0">
              <a:latin typeface="+mj-lt"/>
            </a:endParaRPr>
          </a:p>
          <a:p>
            <a:pPr marL="0" indent="0">
              <a:buNone/>
            </a:pPr>
            <a:endParaRPr lang="de-DE" sz="2000" dirty="0">
              <a:latin typeface="+mj-lt"/>
            </a:endParaRPr>
          </a:p>
        </p:txBody>
      </p:sp>
      <p:pic>
        <p:nvPicPr>
          <p:cNvPr id="90114" name="Picture 2" descr="Gerelateerde afbeel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764704"/>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1412776"/>
            <a:ext cx="184731" cy="369332"/>
          </a:xfrm>
          <a:prstGeom prst="rect">
            <a:avLst/>
          </a:prstGeom>
          <a:noFill/>
        </p:spPr>
        <p:txBody>
          <a:bodyPr wrap="none" rtlCol="0">
            <a:spAutoFit/>
          </a:bodyPr>
          <a:lstStyle/>
          <a:p>
            <a:endParaRPr lang="en-US" dirty="0"/>
          </a:p>
        </p:txBody>
      </p:sp>
      <p:sp>
        <p:nvSpPr>
          <p:cNvPr id="7" name="TextBox 6"/>
          <p:cNvSpPr txBox="1"/>
          <p:nvPr/>
        </p:nvSpPr>
        <p:spPr>
          <a:xfrm>
            <a:off x="192769" y="1541543"/>
            <a:ext cx="5723233" cy="1200329"/>
          </a:xfrm>
          <a:prstGeom prst="rect">
            <a:avLst/>
          </a:prstGeom>
          <a:noFill/>
        </p:spPr>
        <p:txBody>
          <a:bodyPr wrap="none" rtlCol="0">
            <a:spAutoFit/>
          </a:bodyPr>
          <a:lstStyle/>
          <a:p>
            <a:r>
              <a:rPr lang="de-DE" sz="2000" b="1" dirty="0">
                <a:solidFill>
                  <a:srgbClr val="4996D1"/>
                </a:solidFill>
                <a:latin typeface="Calibri" panose="020F0502020204030204" pitchFamily="34" charset="0"/>
              </a:rPr>
              <a:t>‚</a:t>
            </a:r>
            <a:r>
              <a:rPr lang="de-DE" sz="2400" b="1" dirty="0">
                <a:solidFill>
                  <a:srgbClr val="4996D1"/>
                </a:solidFill>
                <a:latin typeface="Calibri" panose="020F0502020204030204" pitchFamily="34" charset="0"/>
              </a:rPr>
              <a:t>Wir sind reicher als wir je waren und </a:t>
            </a:r>
          </a:p>
          <a:p>
            <a:r>
              <a:rPr lang="de-DE" sz="2400" b="1" dirty="0">
                <a:solidFill>
                  <a:srgbClr val="4996D1"/>
                </a:solidFill>
                <a:latin typeface="Calibri" panose="020F0502020204030204" pitchFamily="34" charset="0"/>
              </a:rPr>
              <a:t>können uns plötzlich den Wohlfahrtsstaat </a:t>
            </a:r>
          </a:p>
          <a:p>
            <a:r>
              <a:rPr lang="de-DE" sz="2400" b="1" dirty="0">
                <a:solidFill>
                  <a:srgbClr val="4996D1"/>
                </a:solidFill>
                <a:latin typeface="Calibri" panose="020F0502020204030204" pitchFamily="34" charset="0"/>
              </a:rPr>
              <a:t>nicht mehr leisten?‘</a:t>
            </a:r>
            <a:r>
              <a:rPr lang="de-DE" sz="2000" b="1" dirty="0">
                <a:solidFill>
                  <a:srgbClr val="4996D1"/>
                </a:solidFill>
                <a:latin typeface="Calibri" panose="020F0502020204030204" pitchFamily="34" charset="0"/>
              </a:rPr>
              <a:t>  </a:t>
            </a:r>
            <a:r>
              <a:rPr lang="de-DE" i="1" dirty="0">
                <a:latin typeface="Calibri" panose="020F0502020204030204" pitchFamily="34" charset="0"/>
              </a:rPr>
              <a:t>Univ. Prof.  Dr. Kurt Rothschild</a:t>
            </a:r>
          </a:p>
        </p:txBody>
      </p:sp>
      <p:sp>
        <p:nvSpPr>
          <p:cNvPr id="8" name="TextBox 7"/>
          <p:cNvSpPr txBox="1"/>
          <p:nvPr/>
        </p:nvSpPr>
        <p:spPr>
          <a:xfrm>
            <a:off x="208405" y="954042"/>
            <a:ext cx="3799053" cy="800219"/>
          </a:xfrm>
          <a:prstGeom prst="rect">
            <a:avLst/>
          </a:prstGeom>
          <a:noFill/>
        </p:spPr>
        <p:txBody>
          <a:bodyPr wrap="none" rtlCol="0">
            <a:spAutoFit/>
          </a:bodyPr>
          <a:lstStyle/>
          <a:p>
            <a:r>
              <a:rPr lang="de-DE" sz="2800" b="1" dirty="0">
                <a:solidFill>
                  <a:srgbClr val="4996D1"/>
                </a:solidFill>
                <a:latin typeface="Calibri" panose="020F0502020204030204" pitchFamily="34" charset="0"/>
              </a:rPr>
              <a:t>Armut – Unvermeidbar?</a:t>
            </a:r>
          </a:p>
          <a:p>
            <a:endParaRPr lang="en-US" dirty="0"/>
          </a:p>
        </p:txBody>
      </p:sp>
      <p:sp>
        <p:nvSpPr>
          <p:cNvPr id="9" name="TextBox 8"/>
          <p:cNvSpPr txBox="1"/>
          <p:nvPr/>
        </p:nvSpPr>
        <p:spPr>
          <a:xfrm>
            <a:off x="8172400" y="6407215"/>
            <a:ext cx="312906" cy="369332"/>
          </a:xfrm>
          <a:prstGeom prst="rect">
            <a:avLst/>
          </a:prstGeom>
          <a:noFill/>
        </p:spPr>
        <p:txBody>
          <a:bodyPr wrap="none" rtlCol="0">
            <a:spAutoFit/>
          </a:bodyPr>
          <a:lstStyle/>
          <a:p>
            <a:r>
              <a:rPr lang="de-DE" dirty="0"/>
              <a:t>2</a:t>
            </a:r>
            <a:endParaRPr lang="en-US" dirty="0"/>
          </a:p>
        </p:txBody>
      </p:sp>
    </p:spTree>
    <p:extLst>
      <p:ext uri="{BB962C8B-B14F-4D97-AF65-F5344CB8AC3E}">
        <p14:creationId xmlns:p14="http://schemas.microsoft.com/office/powerpoint/2010/main" val="39389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lang="de-DE" smtClean="0"/>
              <a:pPr/>
              <a:t>20</a:t>
            </a:fld>
            <a:endParaRPr lang="de-DE"/>
          </a:p>
        </p:txBody>
      </p:sp>
      <p:sp>
        <p:nvSpPr>
          <p:cNvPr id="2" name="Textfeld 1"/>
          <p:cNvSpPr txBox="1"/>
          <p:nvPr/>
        </p:nvSpPr>
        <p:spPr>
          <a:xfrm>
            <a:off x="467544" y="851520"/>
            <a:ext cx="7659341" cy="461665"/>
          </a:xfrm>
          <a:prstGeom prst="rect">
            <a:avLst/>
          </a:prstGeom>
          <a:noFill/>
        </p:spPr>
        <p:txBody>
          <a:bodyPr wrap="none" rtlCol="0">
            <a:spAutoFit/>
          </a:bodyPr>
          <a:lstStyle/>
          <a:p>
            <a:r>
              <a:rPr lang="de-DE" sz="2400" dirty="0">
                <a:solidFill>
                  <a:schemeClr val="accent1"/>
                </a:solidFill>
              </a:rPr>
              <a:t>3. </a:t>
            </a:r>
            <a:r>
              <a:rPr lang="de-DE" sz="2400" dirty="0">
                <a:solidFill>
                  <a:srgbClr val="FF0000"/>
                </a:solidFill>
              </a:rPr>
              <a:t>Working Poor </a:t>
            </a:r>
            <a:r>
              <a:rPr lang="de-DE" sz="2400" dirty="0">
                <a:solidFill>
                  <a:srgbClr val="0070C0"/>
                </a:solidFill>
              </a:rPr>
              <a:t>– Armut der arbeitenden Bevölkerung </a:t>
            </a:r>
          </a:p>
        </p:txBody>
      </p:sp>
      <p:graphicFrame>
        <p:nvGraphicFramePr>
          <p:cNvPr id="8" name="Chart 7">
            <a:extLst>
              <a:ext uri="{FF2B5EF4-FFF2-40B4-BE49-F238E27FC236}">
                <a16:creationId xmlns:a16="http://schemas.microsoft.com/office/drawing/2014/main" id="{196C7BD1-46E1-461B-9E87-B8F88299318B}"/>
              </a:ext>
            </a:extLst>
          </p:cNvPr>
          <p:cNvGraphicFramePr>
            <a:graphicFrameLocks/>
          </p:cNvGraphicFramePr>
          <p:nvPr>
            <p:extLst/>
          </p:nvPr>
        </p:nvGraphicFramePr>
        <p:xfrm>
          <a:off x="179512" y="1313184"/>
          <a:ext cx="8964488" cy="478011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6FD6F71-8B36-4CA9-BC42-08529EE38133}"/>
              </a:ext>
            </a:extLst>
          </p:cNvPr>
          <p:cNvSpPr txBox="1"/>
          <p:nvPr/>
        </p:nvSpPr>
        <p:spPr>
          <a:xfrm>
            <a:off x="4067944" y="2924944"/>
            <a:ext cx="710451" cy="369332"/>
          </a:xfrm>
          <a:prstGeom prst="rect">
            <a:avLst/>
          </a:prstGeom>
          <a:noFill/>
        </p:spPr>
        <p:txBody>
          <a:bodyPr wrap="none" rtlCol="0">
            <a:spAutoFit/>
          </a:bodyPr>
          <a:lstStyle/>
          <a:p>
            <a:r>
              <a:rPr lang="nl-NL" b="1" dirty="0">
                <a:solidFill>
                  <a:srgbClr val="FF0000"/>
                </a:solidFill>
              </a:rPr>
              <a:t>8,3%</a:t>
            </a:r>
            <a:endParaRPr lang="en-US" b="1" dirty="0">
              <a:solidFill>
                <a:srgbClr val="FF0000"/>
              </a:solidFill>
            </a:endParaRPr>
          </a:p>
        </p:txBody>
      </p:sp>
    </p:spTree>
    <p:extLst>
      <p:ext uri="{BB962C8B-B14F-4D97-AF65-F5344CB8AC3E}">
        <p14:creationId xmlns:p14="http://schemas.microsoft.com/office/powerpoint/2010/main" val="3386752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998712"/>
            <a:ext cx="6624000" cy="458920"/>
          </a:xfrm>
        </p:spPr>
        <p:txBody>
          <a:bodyPr/>
          <a:lstStyle/>
          <a:p>
            <a:r>
              <a:rPr lang="de-DE" sz="2400" dirty="0"/>
              <a:t>4. Ursachen von Armut </a:t>
            </a:r>
          </a:p>
        </p:txBody>
      </p:sp>
      <p:sp>
        <p:nvSpPr>
          <p:cNvPr id="3" name="Inhaltsplatzhalter 2"/>
          <p:cNvSpPr>
            <a:spLocks noGrp="1"/>
          </p:cNvSpPr>
          <p:nvPr>
            <p:ph idx="1"/>
          </p:nvPr>
        </p:nvSpPr>
        <p:spPr>
          <a:xfrm>
            <a:off x="252412" y="1700808"/>
            <a:ext cx="9107243" cy="4413767"/>
          </a:xfrm>
        </p:spPr>
        <p:txBody>
          <a:bodyPr>
            <a:normAutofit/>
          </a:bodyPr>
          <a:lstStyle/>
          <a:p>
            <a:r>
              <a:rPr lang="de-DE" sz="2200" dirty="0">
                <a:solidFill>
                  <a:srgbClr val="FF0000"/>
                </a:solidFill>
              </a:rPr>
              <a:t>Keine Arbeit </a:t>
            </a:r>
            <a:r>
              <a:rPr lang="de-DE" sz="2200" dirty="0"/>
              <a:t>(fast ein Drittel der Personen, die mehr als sechs Monate arbeitslos sind, sind armutsgefährdet)</a:t>
            </a:r>
          </a:p>
          <a:p>
            <a:r>
              <a:rPr lang="de-DE" sz="2200" dirty="0"/>
              <a:t> </a:t>
            </a:r>
            <a:r>
              <a:rPr lang="de-DE" sz="2200" dirty="0">
                <a:solidFill>
                  <a:srgbClr val="FF0000"/>
                </a:solidFill>
              </a:rPr>
              <a:t>Working Poor </a:t>
            </a:r>
            <a:r>
              <a:rPr lang="de-DE" sz="2200" dirty="0"/>
              <a:t> - 206.000 Menschen in Österreich können von ihrem Einkommen nicht leben. Sie bilden mit 38% eine der größten Gruppen der Armutsgefährdeten im erwerbsfähigen Alter. </a:t>
            </a:r>
          </a:p>
          <a:p>
            <a:r>
              <a:rPr lang="de-DE" sz="2200" dirty="0"/>
              <a:t>Wenig </a:t>
            </a:r>
            <a:r>
              <a:rPr lang="de-DE" sz="2200" dirty="0">
                <a:solidFill>
                  <a:srgbClr val="FF0000"/>
                </a:solidFill>
              </a:rPr>
              <a:t>Bildung </a:t>
            </a:r>
          </a:p>
          <a:p>
            <a:r>
              <a:rPr lang="de-DE" sz="2200" dirty="0"/>
              <a:t>Krankheiten</a:t>
            </a:r>
          </a:p>
          <a:p>
            <a:r>
              <a:rPr lang="de-DE" sz="2200" dirty="0"/>
              <a:t>Familiengröße (mehr als zwei Kinder)</a:t>
            </a:r>
          </a:p>
          <a:p>
            <a:r>
              <a:rPr lang="de-DE" sz="2200" dirty="0"/>
              <a:t>Geschlecht (Frauen - Bildung, Pflege, Kinder,…)</a:t>
            </a:r>
          </a:p>
          <a:p>
            <a:endParaRPr lang="de-DE" dirty="0"/>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lang="de-DE" smtClean="0"/>
              <a:pPr/>
              <a:t>21</a:t>
            </a:fld>
            <a:endParaRPr lang="de-DE"/>
          </a:p>
        </p:txBody>
      </p:sp>
    </p:spTree>
    <p:extLst>
      <p:ext uri="{BB962C8B-B14F-4D97-AF65-F5344CB8AC3E}">
        <p14:creationId xmlns:p14="http://schemas.microsoft.com/office/powerpoint/2010/main" val="337275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8291513" y="6440488"/>
            <a:ext cx="7191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fld id="{F098D20E-3378-45D6-BE3E-8299458709DB}" type="slidenum">
              <a:rPr lang="en-GB" altLang="nl-NL" sz="1400">
                <a:latin typeface="Frutiger-Roman" pitchFamily="2" charset="0"/>
              </a:rPr>
              <a:pPr algn="ctr" eaLnBrk="1" hangingPunct="1"/>
              <a:t>22</a:t>
            </a:fld>
            <a:endParaRPr lang="en-GB" altLang="nl-NL" sz="1400">
              <a:latin typeface="Frutiger-Roman" pitchFamily="2" charset="0"/>
            </a:endParaRPr>
          </a:p>
        </p:txBody>
      </p:sp>
      <p:sp>
        <p:nvSpPr>
          <p:cNvPr id="15364" name="TextBox 6"/>
          <p:cNvSpPr txBox="1">
            <a:spLocks noChangeArrowheads="1"/>
          </p:cNvSpPr>
          <p:nvPr/>
        </p:nvSpPr>
        <p:spPr bwMode="auto">
          <a:xfrm>
            <a:off x="1473200" y="4864100"/>
            <a:ext cx="5549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de-AT" altLang="nl-NL" sz="2000">
              <a:solidFill>
                <a:schemeClr val="tx2"/>
              </a:solidFill>
              <a:latin typeface="Tahoma" panose="020B0604030504040204" pitchFamily="34" charset="0"/>
            </a:endParaRPr>
          </a:p>
        </p:txBody>
      </p:sp>
      <p:graphicFrame>
        <p:nvGraphicFramePr>
          <p:cNvPr id="5" name="Grafiek 1"/>
          <p:cNvGraphicFramePr>
            <a:graphicFrameLocks noGrp="1"/>
          </p:cNvGraphicFramePr>
          <p:nvPr>
            <p:extLst>
              <p:ext uri="{D42A27DB-BD31-4B8C-83A1-F6EECF244321}">
                <p14:modId xmlns:p14="http://schemas.microsoft.com/office/powerpoint/2010/main" val="2820868983"/>
              </p:ext>
            </p:extLst>
          </p:nvPr>
        </p:nvGraphicFramePr>
        <p:xfrm>
          <a:off x="80566" y="1196752"/>
          <a:ext cx="8930083"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318745" y="404664"/>
            <a:ext cx="5408709" cy="1323439"/>
          </a:xfrm>
          <a:prstGeom prst="rect">
            <a:avLst/>
          </a:prstGeom>
        </p:spPr>
        <p:txBody>
          <a:bodyPr wrap="square">
            <a:spAutoFit/>
          </a:bodyPr>
          <a:lstStyle/>
          <a:p>
            <a:r>
              <a:rPr lang="de-DE" sz="2400" b="1" dirty="0">
                <a:solidFill>
                  <a:srgbClr val="4996D1"/>
                </a:solidFill>
              </a:rPr>
              <a:t>4. Ursachen von Armut </a:t>
            </a:r>
          </a:p>
          <a:p>
            <a:br>
              <a:rPr lang="de-DE" sz="2800" b="1" dirty="0">
                <a:solidFill>
                  <a:srgbClr val="4996D1"/>
                </a:solidFill>
              </a:rPr>
            </a:br>
            <a:endParaRPr lang="en-US" sz="2800" b="1" dirty="0">
              <a:solidFill>
                <a:srgbClr val="4996D1"/>
              </a:solidFill>
            </a:endParaRPr>
          </a:p>
        </p:txBody>
      </p:sp>
    </p:spTree>
    <p:extLst>
      <p:ext uri="{BB962C8B-B14F-4D97-AF65-F5344CB8AC3E}">
        <p14:creationId xmlns:p14="http://schemas.microsoft.com/office/powerpoint/2010/main" val="2600845185"/>
      </p:ext>
    </p:extLst>
  </p:cSld>
  <p:clrMapOvr>
    <a:masterClrMapping/>
  </p:clrMapOvr>
  <p:transition advClick="0" advTm="4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144" y="966389"/>
            <a:ext cx="7777162" cy="533400"/>
          </a:xfrm>
        </p:spPr>
        <p:txBody>
          <a:bodyPr>
            <a:normAutofit/>
          </a:bodyPr>
          <a:lstStyle/>
          <a:p>
            <a:r>
              <a:rPr lang="de-AT" altLang="en-US" sz="2400" dirty="0"/>
              <a:t>4. Ursachen von Armut</a:t>
            </a:r>
          </a:p>
        </p:txBody>
      </p:sp>
      <p:sp>
        <p:nvSpPr>
          <p:cNvPr id="21507" name="Rectangle 3"/>
          <p:cNvSpPr>
            <a:spLocks noGrp="1" noChangeArrowheads="1"/>
          </p:cNvSpPr>
          <p:nvPr>
            <p:ph idx="1"/>
          </p:nvPr>
        </p:nvSpPr>
        <p:spPr>
          <a:xfrm>
            <a:off x="18145" y="1539049"/>
            <a:ext cx="7362168" cy="4678363"/>
          </a:xfrm>
        </p:spPr>
        <p:txBody>
          <a:bodyPr>
            <a:normAutofit fontScale="92500" lnSpcReduction="20000"/>
          </a:bodyPr>
          <a:lstStyle/>
          <a:p>
            <a:pPr>
              <a:buFontTx/>
              <a:buNone/>
            </a:pPr>
            <a:r>
              <a:rPr lang="de-AT" altLang="en-US" b="1" dirty="0"/>
              <a:t>In der Vergangenheit</a:t>
            </a:r>
          </a:p>
          <a:p>
            <a:pPr>
              <a:buFontTx/>
              <a:buNone/>
            </a:pPr>
            <a:r>
              <a:rPr lang="de-AT" altLang="en-US" b="1" dirty="0">
                <a:solidFill>
                  <a:srgbClr val="0070C0"/>
                </a:solidFill>
              </a:rPr>
              <a:t>1: 2000</a:t>
            </a:r>
          </a:p>
          <a:p>
            <a:pPr>
              <a:buFontTx/>
              <a:buNone/>
            </a:pPr>
            <a:r>
              <a:rPr lang="de-AT" altLang="en-US" dirty="0"/>
              <a:t>Ein Kaiser hatte  2.000 Mal so viel Einkommen wie seine</a:t>
            </a:r>
          </a:p>
          <a:p>
            <a:pPr>
              <a:buFontTx/>
              <a:buNone/>
            </a:pPr>
            <a:r>
              <a:rPr lang="de-AT" altLang="en-US" dirty="0"/>
              <a:t>Untertanen (deutscher Kaiser Wilhelm I, 1871-1888)</a:t>
            </a:r>
          </a:p>
          <a:p>
            <a:pPr>
              <a:buFontTx/>
              <a:buNone/>
            </a:pPr>
            <a:endParaRPr lang="de-AT" altLang="en-US" dirty="0"/>
          </a:p>
          <a:p>
            <a:pPr>
              <a:buFontTx/>
              <a:buNone/>
            </a:pPr>
            <a:r>
              <a:rPr lang="de-AT" altLang="en-US" b="1" dirty="0"/>
              <a:t>Heute</a:t>
            </a:r>
          </a:p>
          <a:p>
            <a:pPr>
              <a:buFontTx/>
              <a:buNone/>
            </a:pPr>
            <a:r>
              <a:rPr lang="de-AT" altLang="en-US" b="1" dirty="0">
                <a:solidFill>
                  <a:srgbClr val="FF0000"/>
                </a:solidFill>
              </a:rPr>
              <a:t>1 : 1 000 000      </a:t>
            </a:r>
          </a:p>
          <a:p>
            <a:pPr>
              <a:buFontTx/>
              <a:buNone/>
            </a:pPr>
            <a:r>
              <a:rPr lang="de-DE" altLang="en-US" dirty="0"/>
              <a:t>Hedgefunds manager </a:t>
            </a:r>
            <a:r>
              <a:rPr lang="de-DE" altLang="en-US" b="1" dirty="0">
                <a:solidFill>
                  <a:srgbClr val="4996D1"/>
                </a:solidFill>
              </a:rPr>
              <a:t>John Paulson </a:t>
            </a:r>
            <a:r>
              <a:rPr lang="de-DE" altLang="en-US" dirty="0"/>
              <a:t>wettet auf </a:t>
            </a:r>
          </a:p>
          <a:p>
            <a:pPr>
              <a:buFontTx/>
              <a:buNone/>
            </a:pPr>
            <a:r>
              <a:rPr lang="de-DE" altLang="en-US" dirty="0"/>
              <a:t>Zusammenbruch des US Immobilienmarktes 2007 </a:t>
            </a:r>
          </a:p>
          <a:p>
            <a:pPr>
              <a:buFontTx/>
              <a:buNone/>
            </a:pPr>
            <a:r>
              <a:rPr lang="de-DE" altLang="en-US" b="1" dirty="0">
                <a:solidFill>
                  <a:srgbClr val="FF0000"/>
                </a:solidFill>
              </a:rPr>
              <a:t>3,7 Mrd </a:t>
            </a:r>
            <a:r>
              <a:rPr lang="en-US" altLang="en-US" dirty="0">
                <a:solidFill>
                  <a:srgbClr val="FF0000"/>
                </a:solidFill>
              </a:rPr>
              <a:t>$</a:t>
            </a:r>
            <a:r>
              <a:rPr lang="en-US" altLang="en-US" dirty="0"/>
              <a:t> </a:t>
            </a:r>
            <a:r>
              <a:rPr lang="de-DE" altLang="en-US" dirty="0"/>
              <a:t> mit Credit Default Swaps, 2017</a:t>
            </a:r>
            <a:r>
              <a:rPr lang="en-US" altLang="en-US" dirty="0"/>
              <a:t> </a:t>
            </a:r>
            <a:r>
              <a:rPr lang="en-US" altLang="en-US" b="1" dirty="0">
                <a:solidFill>
                  <a:srgbClr val="FF0000"/>
                </a:solidFill>
              </a:rPr>
              <a:t>$7.9 </a:t>
            </a:r>
            <a:r>
              <a:rPr lang="en-US" altLang="en-US" b="1" dirty="0" err="1">
                <a:solidFill>
                  <a:srgbClr val="FF0000"/>
                </a:solidFill>
              </a:rPr>
              <a:t>Mrd</a:t>
            </a:r>
            <a:r>
              <a:rPr lang="en-US" altLang="en-US" dirty="0"/>
              <a:t>  </a:t>
            </a:r>
          </a:p>
          <a:p>
            <a:pPr>
              <a:buFontTx/>
              <a:buNone/>
            </a:pPr>
            <a:r>
              <a:rPr lang="de-DE" altLang="en-US" b="1" dirty="0">
                <a:solidFill>
                  <a:srgbClr val="FF0000"/>
                </a:solidFill>
              </a:rPr>
              <a:t>Er kann Geld nicht ausgeben!!!!! </a:t>
            </a:r>
          </a:p>
          <a:p>
            <a:pPr>
              <a:buFontTx/>
              <a:buNone/>
            </a:pPr>
            <a:r>
              <a:rPr lang="de-DE" dirty="0"/>
              <a:t>Jetzt will er Privatisierung von</a:t>
            </a:r>
          </a:p>
          <a:p>
            <a:pPr>
              <a:buFontTx/>
              <a:buNone/>
            </a:pPr>
            <a:r>
              <a:rPr lang="de-DE" dirty="0"/>
              <a:t>Fannie Mae and Freddie Mac</a:t>
            </a:r>
            <a:endParaRPr lang="de-DE" altLang="en-US" dirty="0"/>
          </a:p>
          <a:p>
            <a:pPr>
              <a:buFontTx/>
              <a:buNone/>
            </a:pPr>
            <a:endParaRPr lang="de-AT" altLang="en-US" b="1" dirty="0"/>
          </a:p>
          <a:p>
            <a:pPr>
              <a:buFontTx/>
              <a:buNone/>
            </a:pPr>
            <a:endParaRPr lang="de-AT" altLang="en-US" dirty="0"/>
          </a:p>
          <a:p>
            <a:pPr>
              <a:buFontTx/>
              <a:buNone/>
            </a:pPr>
            <a:endParaRPr lang="de-AT" altLang="en-US" dirty="0"/>
          </a:p>
          <a:p>
            <a:endParaRPr lang="de-AT" alt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877" y="1236334"/>
            <a:ext cx="2124010" cy="2443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3906691"/>
            <a:ext cx="1915886" cy="291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5029879"/>
            <a:ext cx="2133486" cy="182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1" end="11"/>
                                            </p:txEl>
                                          </p:spTgt>
                                        </p:tgtEl>
                                        <p:attrNameLst>
                                          <p:attrName>style.visibility</p:attrName>
                                        </p:attrNameLst>
                                      </p:cBhvr>
                                      <p:to>
                                        <p:strVal val="visible"/>
                                      </p:to>
                                    </p:set>
                                    <p:anim calcmode="lin" valueType="num">
                                      <p:cBhvr additive="base">
                                        <p:cTn id="7"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12" end="12"/>
                                            </p:txEl>
                                          </p:spTgt>
                                        </p:tgtEl>
                                        <p:attrNameLst>
                                          <p:attrName>style.visibility</p:attrName>
                                        </p:attrNameLst>
                                      </p:cBhvr>
                                      <p:to>
                                        <p:strVal val="visible"/>
                                      </p:to>
                                    </p:set>
                                    <p:anim calcmode="lin" valueType="num">
                                      <p:cBhvr additive="base">
                                        <p:cTn id="11" dur="5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6018"/>
                                        </p:tgtEl>
                                        <p:attrNameLst>
                                          <p:attrName>style.visibility</p:attrName>
                                        </p:attrNameLst>
                                      </p:cBhvr>
                                      <p:to>
                                        <p:strVal val="visible"/>
                                      </p:to>
                                    </p:set>
                                    <p:animEffect transition="in" filter="wheel(1)">
                                      <p:cBhvr>
                                        <p:cTn id="17" dur="20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679360"/>
            <a:ext cx="7560840" cy="990600"/>
          </a:xfrm>
        </p:spPr>
        <p:txBody>
          <a:bodyPr/>
          <a:lstStyle/>
          <a:p>
            <a:r>
              <a:rPr lang="de-DE" sz="2800" dirty="0">
                <a:latin typeface="Calibri" panose="020F0502020204030204" pitchFamily="34" charset="0"/>
              </a:rPr>
              <a:t>4. Ursachen von Armut</a:t>
            </a:r>
            <a:endParaRPr lang="de-AT" sz="28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08643467"/>
              </p:ext>
            </p:extLst>
          </p:nvPr>
        </p:nvGraphicFramePr>
        <p:xfrm>
          <a:off x="832869" y="710275"/>
          <a:ext cx="5561856" cy="4135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liennummernplatzhalter 7"/>
          <p:cNvSpPr>
            <a:spLocks noGrp="1"/>
          </p:cNvSpPr>
          <p:nvPr>
            <p:ph type="sldNum" sz="quarter" idx="4294967295"/>
          </p:nvPr>
        </p:nvSpPr>
        <p:spPr>
          <a:xfrm>
            <a:off x="7010400" y="6467475"/>
            <a:ext cx="2133600" cy="365125"/>
          </a:xfrm>
          <a:prstGeom prst="rect">
            <a:avLst/>
          </a:prstGeom>
        </p:spPr>
        <p:txBody>
          <a:bodyPr/>
          <a:lstStyle/>
          <a:p>
            <a:fld id="{719F80E8-F1CF-4296-A967-46E471293C41}" type="slidenum">
              <a:rPr lang="de-DE" smtClean="0"/>
              <a:pPr/>
              <a:t>24</a:t>
            </a:fld>
            <a:endParaRPr lang="de-DE"/>
          </a:p>
        </p:txBody>
      </p:sp>
      <p:sp>
        <p:nvSpPr>
          <p:cNvPr id="5" name="Textfeld 4"/>
          <p:cNvSpPr txBox="1"/>
          <p:nvPr/>
        </p:nvSpPr>
        <p:spPr>
          <a:xfrm>
            <a:off x="0" y="4642970"/>
            <a:ext cx="9396536" cy="1938992"/>
          </a:xfrm>
          <a:prstGeom prst="rect">
            <a:avLst/>
          </a:prstGeom>
          <a:noFill/>
        </p:spPr>
        <p:txBody>
          <a:bodyPr wrap="square" rtlCol="0">
            <a:spAutoFit/>
          </a:bodyPr>
          <a:lstStyle/>
          <a:p>
            <a:pPr marL="285750" indent="-285750">
              <a:buFont typeface="Wingdings" panose="05000000000000000000" pitchFamily="2" charset="2"/>
              <a:buChar char="q"/>
            </a:pPr>
            <a:r>
              <a:rPr lang="de-AT" sz="2000" b="1" dirty="0">
                <a:solidFill>
                  <a:srgbClr val="4996D1"/>
                </a:solidFill>
              </a:rPr>
              <a:t>Erbschaften</a:t>
            </a:r>
            <a:r>
              <a:rPr lang="de-AT" sz="2000" dirty="0">
                <a:solidFill>
                  <a:prstClr val="black"/>
                </a:solidFill>
              </a:rPr>
              <a:t> werden immer wichtiger für den Vermögensaufbau –  </a:t>
            </a:r>
          </a:p>
          <a:p>
            <a:r>
              <a:rPr lang="de-AT" sz="2000" dirty="0">
                <a:solidFill>
                  <a:prstClr val="black"/>
                </a:solidFill>
              </a:rPr>
              <a:t>     wie im 19. Jahrhundert (Thomas Piketty). </a:t>
            </a:r>
          </a:p>
          <a:p>
            <a:pPr marL="285750" indent="-285750">
              <a:buFont typeface="Wingdings" panose="05000000000000000000" pitchFamily="2" charset="2"/>
              <a:buChar char="q"/>
            </a:pPr>
            <a:r>
              <a:rPr lang="de-AT" sz="2000" dirty="0">
                <a:solidFill>
                  <a:prstClr val="black"/>
                </a:solidFill>
              </a:rPr>
              <a:t>Unternehmen nützen Nischen der Globalisierung für </a:t>
            </a:r>
            <a:r>
              <a:rPr lang="de-AT" sz="2000" b="1" dirty="0">
                <a:solidFill>
                  <a:srgbClr val="FF0000"/>
                </a:solidFill>
              </a:rPr>
              <a:t>Steuervermeidung</a:t>
            </a:r>
            <a:r>
              <a:rPr lang="de-AT" sz="2000" dirty="0">
                <a:solidFill>
                  <a:prstClr val="black"/>
                </a:solidFill>
              </a:rPr>
              <a:t> (</a:t>
            </a:r>
            <a:r>
              <a:rPr lang="de-AT" sz="2000" dirty="0" err="1">
                <a:solidFill>
                  <a:prstClr val="black"/>
                </a:solidFill>
              </a:rPr>
              <a:t>Luxleaks</a:t>
            </a:r>
            <a:r>
              <a:rPr lang="de-AT" sz="2000" dirty="0">
                <a:solidFill>
                  <a:prstClr val="black"/>
                </a:solidFill>
              </a:rPr>
              <a:t>)</a:t>
            </a:r>
          </a:p>
          <a:p>
            <a:pPr marL="285750" indent="-285750">
              <a:buFont typeface="Wingdings" panose="05000000000000000000" pitchFamily="2" charset="2"/>
              <a:buChar char="q"/>
            </a:pPr>
            <a:r>
              <a:rPr lang="de-AT" sz="2000" dirty="0">
                <a:solidFill>
                  <a:prstClr val="black"/>
                </a:solidFill>
              </a:rPr>
              <a:t>Eliten haben durch Globalisierung neue Nischen für </a:t>
            </a:r>
            <a:r>
              <a:rPr lang="de-AT" sz="2000" b="1" dirty="0">
                <a:solidFill>
                  <a:srgbClr val="FF0000"/>
                </a:solidFill>
              </a:rPr>
              <a:t>Steuerhinterziehung  und Geldwäsche </a:t>
            </a:r>
            <a:r>
              <a:rPr lang="de-AT" sz="2000" dirty="0">
                <a:solidFill>
                  <a:prstClr val="black"/>
                </a:solidFill>
              </a:rPr>
              <a:t>entdeckt (Panama, Bahama </a:t>
            </a:r>
            <a:r>
              <a:rPr lang="de-AT" sz="2000" dirty="0" err="1">
                <a:solidFill>
                  <a:prstClr val="black"/>
                </a:solidFill>
              </a:rPr>
              <a:t>Leaks</a:t>
            </a:r>
            <a:r>
              <a:rPr lang="de-AT" sz="2000" dirty="0">
                <a:solidFill>
                  <a:prstClr val="black"/>
                </a:solidFill>
              </a:rPr>
              <a:t>, Paradise </a:t>
            </a:r>
            <a:r>
              <a:rPr lang="de-AT" sz="2000" dirty="0" err="1">
                <a:solidFill>
                  <a:prstClr val="black"/>
                </a:solidFill>
              </a:rPr>
              <a:t>Leaks</a:t>
            </a:r>
            <a:r>
              <a:rPr lang="de-AT" sz="2000" dirty="0">
                <a:solidFill>
                  <a:prstClr val="black"/>
                </a:solidFill>
              </a:rPr>
              <a:t>...)</a:t>
            </a:r>
          </a:p>
        </p:txBody>
      </p:sp>
      <p:sp>
        <p:nvSpPr>
          <p:cNvPr id="9" name="TextBox 8"/>
          <p:cNvSpPr txBox="1"/>
          <p:nvPr/>
        </p:nvSpPr>
        <p:spPr>
          <a:xfrm>
            <a:off x="5724128" y="2454711"/>
            <a:ext cx="3073819" cy="646331"/>
          </a:xfrm>
          <a:prstGeom prst="rect">
            <a:avLst/>
          </a:prstGeom>
          <a:solidFill>
            <a:srgbClr val="FF0000"/>
          </a:solidFill>
          <a:scene3d>
            <a:camera prst="perspectiveHeroicExtremeRightFacing"/>
            <a:lightRig rig="threePt" dir="t"/>
          </a:scene3d>
        </p:spPr>
        <p:txBody>
          <a:bodyPr wrap="square" rtlCol="0">
            <a:spAutoFit/>
          </a:bodyPr>
          <a:lstStyle/>
          <a:p>
            <a:r>
              <a:rPr lang="de-DE" b="1" dirty="0">
                <a:solidFill>
                  <a:schemeClr val="bg1"/>
                </a:solidFill>
              </a:rPr>
              <a:t>Einkommen aus</a:t>
            </a:r>
            <a:endParaRPr lang="en-US" b="1" dirty="0">
              <a:solidFill>
                <a:schemeClr val="bg1"/>
              </a:solidFill>
            </a:endParaRPr>
          </a:p>
          <a:p>
            <a:r>
              <a:rPr lang="de-DE" b="1" dirty="0">
                <a:solidFill>
                  <a:schemeClr val="bg1"/>
                </a:solidFill>
              </a:rPr>
              <a:t>Krimineller Tätigkeit</a:t>
            </a:r>
          </a:p>
        </p:txBody>
      </p:sp>
      <p:sp>
        <p:nvSpPr>
          <p:cNvPr id="10" name="TextBox 9"/>
          <p:cNvSpPr txBox="1"/>
          <p:nvPr/>
        </p:nvSpPr>
        <p:spPr>
          <a:xfrm>
            <a:off x="5661154" y="1524742"/>
            <a:ext cx="2416046" cy="646331"/>
          </a:xfrm>
          <a:prstGeom prst="rect">
            <a:avLst/>
          </a:prstGeom>
          <a:solidFill>
            <a:srgbClr val="FF0000"/>
          </a:solidFill>
          <a:ln>
            <a:solidFill>
              <a:srgbClr val="FF0000"/>
            </a:solidFill>
          </a:ln>
          <a:scene3d>
            <a:camera prst="perspectiveHeroicExtremeRightFacing"/>
            <a:lightRig rig="threePt" dir="t"/>
          </a:scene3d>
        </p:spPr>
        <p:txBody>
          <a:bodyPr wrap="none" rtlCol="0">
            <a:spAutoFit/>
          </a:bodyPr>
          <a:lstStyle/>
          <a:p>
            <a:r>
              <a:rPr lang="de-DE" b="1" dirty="0">
                <a:solidFill>
                  <a:schemeClr val="bg1"/>
                </a:solidFill>
              </a:rPr>
              <a:t>Einkommen aus</a:t>
            </a:r>
          </a:p>
          <a:p>
            <a:r>
              <a:rPr lang="de-DE" b="1" dirty="0">
                <a:solidFill>
                  <a:schemeClr val="bg1"/>
                </a:solidFill>
              </a:rPr>
              <a:t>Steuerhinterziehung</a:t>
            </a:r>
            <a:endParaRPr lang="en-US" b="1" dirty="0">
              <a:solidFill>
                <a:schemeClr val="bg1"/>
              </a:solidFill>
            </a:endParaRPr>
          </a:p>
        </p:txBody>
      </p:sp>
    </p:spTree>
    <p:extLst>
      <p:ext uri="{BB962C8B-B14F-4D97-AF65-F5344CB8AC3E}">
        <p14:creationId xmlns:p14="http://schemas.microsoft.com/office/powerpoint/2010/main" val="2247291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7375" y="269776"/>
            <a:ext cx="8424936" cy="1143000"/>
          </a:xfrm>
          <a:solidFill>
            <a:schemeClr val="bg1"/>
          </a:solidFill>
        </p:spPr>
        <p:txBody>
          <a:bodyPr>
            <a:normAutofit/>
          </a:bodyPr>
          <a:lstStyle/>
          <a:p>
            <a:r>
              <a:rPr lang="de-DE" sz="2800" dirty="0">
                <a:latin typeface="Calibri" panose="020F0502020204030204" pitchFamily="34" charset="0"/>
              </a:rPr>
              <a:t>5. Wie lässt sich Armutsbekämpfung finanzieren? </a:t>
            </a:r>
            <a:br>
              <a:rPr lang="en-US" sz="2800" dirty="0">
                <a:latin typeface="Calibri" panose="020F0502020204030204" pitchFamily="34" charset="0"/>
              </a:rPr>
            </a:br>
            <a:r>
              <a:rPr lang="de-DE" sz="2800" dirty="0">
                <a:latin typeface="Calibri" panose="020F0502020204030204" pitchFamily="34" charset="0"/>
              </a:rPr>
              <a:t>Geldwäschebedrohung in Mio Euro in EU</a:t>
            </a:r>
          </a:p>
        </p:txBody>
      </p:sp>
      <p:sp>
        <p:nvSpPr>
          <p:cNvPr id="3" name="Inhaltsplatzhalter 2"/>
          <p:cNvSpPr>
            <a:spLocks noGrp="1"/>
          </p:cNvSpPr>
          <p:nvPr>
            <p:ph idx="1"/>
          </p:nvPr>
        </p:nvSpPr>
        <p:spPr/>
        <p:txBody>
          <a:bodyPr/>
          <a:lstStyle/>
          <a:p>
            <a:endParaRPr lang="de-DE"/>
          </a:p>
        </p:txBody>
      </p:sp>
      <p:sp>
        <p:nvSpPr>
          <p:cNvPr id="6" name="Foliennummernplatzhalter 5"/>
          <p:cNvSpPr>
            <a:spLocks noGrp="1"/>
          </p:cNvSpPr>
          <p:nvPr>
            <p:ph type="sldNum" sz="quarter" idx="4294967295"/>
          </p:nvPr>
        </p:nvSpPr>
        <p:spPr>
          <a:xfrm>
            <a:off x="7010400" y="6356350"/>
            <a:ext cx="2133600" cy="365125"/>
          </a:xfrm>
          <a:prstGeom prst="rect">
            <a:avLst/>
          </a:prstGeom>
        </p:spPr>
        <p:txBody>
          <a:bodyPr/>
          <a:lstStyle/>
          <a:p>
            <a:fld id="{B7B46A97-9770-4224-88F1-4A7ABF84F592}" type="slidenum">
              <a:rPr lang="de-DE" smtClean="0"/>
              <a:pPr/>
              <a:t>25</a:t>
            </a:fld>
            <a:endParaRPr lang="de-DE" dirty="0"/>
          </a:p>
        </p:txBody>
      </p:sp>
      <p:grpSp>
        <p:nvGrpSpPr>
          <p:cNvPr id="7" name="Gruppieren 6"/>
          <p:cNvGrpSpPr/>
          <p:nvPr/>
        </p:nvGrpSpPr>
        <p:grpSpPr>
          <a:xfrm>
            <a:off x="205066" y="1412776"/>
            <a:ext cx="8831430" cy="5438403"/>
            <a:chOff x="205066" y="476622"/>
            <a:chExt cx="8831430" cy="5438403"/>
          </a:xfrm>
        </p:grpSpPr>
        <p:pic>
          <p:nvPicPr>
            <p:cNvPr id="8" name="Picture 3"/>
            <p:cNvPicPr>
              <a:picLocks noChangeAspect="1" noChangeArrowheads="1"/>
            </p:cNvPicPr>
            <p:nvPr/>
          </p:nvPicPr>
          <p:blipFill>
            <a:blip r:embed="rId3" cstate="print"/>
            <a:srcRect/>
            <a:stretch>
              <a:fillRect/>
            </a:stretch>
          </p:blipFill>
          <p:spPr bwMode="auto">
            <a:xfrm>
              <a:off x="205066" y="476622"/>
              <a:ext cx="2995334" cy="5438403"/>
            </a:xfrm>
            <a:prstGeom prst="rect">
              <a:avLst/>
            </a:prstGeom>
            <a:noFill/>
            <a:ln w="9525">
              <a:noFill/>
              <a:miter lim="800000"/>
              <a:headEnd/>
              <a:tailEnd/>
            </a:ln>
          </p:spPr>
        </p:pic>
        <p:pic>
          <p:nvPicPr>
            <p:cNvPr id="9" name="Picture 6" descr="Threat_europe_map - November 2012.jpg"/>
            <p:cNvPicPr/>
            <p:nvPr/>
          </p:nvPicPr>
          <p:blipFill>
            <a:blip r:embed="rId4" cstate="print"/>
            <a:stretch>
              <a:fillRect/>
            </a:stretch>
          </p:blipFill>
          <p:spPr>
            <a:xfrm>
              <a:off x="3215258" y="842714"/>
              <a:ext cx="5821238" cy="4974566"/>
            </a:xfrm>
            <a:prstGeom prst="rect">
              <a:avLst/>
            </a:prstGeom>
          </p:spPr>
        </p:pic>
      </p:grpSp>
    </p:spTree>
    <p:extLst>
      <p:ext uri="{BB962C8B-B14F-4D97-AF65-F5344CB8AC3E}">
        <p14:creationId xmlns:p14="http://schemas.microsoft.com/office/powerpoint/2010/main" val="12438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43074"/>
            <a:ext cx="5852492" cy="424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8708"/>
            <a:ext cx="8471806" cy="1446550"/>
          </a:xfrm>
          <a:prstGeom prst="rect">
            <a:avLst/>
          </a:prstGeom>
          <a:solidFill>
            <a:schemeClr val="bg1"/>
          </a:solidFill>
        </p:spPr>
        <p:txBody>
          <a:bodyPr wrap="none" rtlCol="0">
            <a:spAutoFit/>
          </a:bodyPr>
          <a:lstStyle/>
          <a:p>
            <a:r>
              <a:rPr lang="de-DE" sz="2400" b="1" dirty="0">
                <a:solidFill>
                  <a:srgbClr val="4996D1"/>
                </a:solidFill>
              </a:rPr>
              <a:t>5. Wie lässt sich Armutsbekämpfung finanzieren?</a:t>
            </a:r>
          </a:p>
          <a:p>
            <a:r>
              <a:rPr lang="de-DE" sz="2400" b="1" dirty="0">
                <a:solidFill>
                  <a:srgbClr val="4996D1"/>
                </a:solidFill>
              </a:rPr>
              <a:t>Österreichs Steuersystem besteuert Top nicht genügend</a:t>
            </a:r>
          </a:p>
          <a:p>
            <a:r>
              <a:rPr lang="de-DE" sz="2000" b="1" dirty="0"/>
              <a:t>(</a:t>
            </a:r>
            <a:r>
              <a:rPr lang="de-DE" sz="2000" dirty="0"/>
              <a:t>Einkommenssteuer, Sozialversicherungsbeiträge,</a:t>
            </a:r>
          </a:p>
          <a:p>
            <a:r>
              <a:rPr lang="de-DE" sz="2000" dirty="0"/>
              <a:t>Konsumsteuern, Vermögensertragssteuern 2013)</a:t>
            </a:r>
            <a:endParaRPr lang="en-US" sz="2000" dirty="0"/>
          </a:p>
        </p:txBody>
      </p:sp>
      <p:sp>
        <p:nvSpPr>
          <p:cNvPr id="3" name="Rectangle 2"/>
          <p:cNvSpPr/>
          <p:nvPr/>
        </p:nvSpPr>
        <p:spPr>
          <a:xfrm>
            <a:off x="1475656" y="5803863"/>
            <a:ext cx="6955750" cy="646331"/>
          </a:xfrm>
          <a:prstGeom prst="rect">
            <a:avLst/>
          </a:prstGeom>
        </p:spPr>
        <p:txBody>
          <a:bodyPr wrap="none">
            <a:spAutoFit/>
          </a:bodyPr>
          <a:lstStyle/>
          <a:p>
            <a:r>
              <a:rPr lang="en-US" dirty="0">
                <a:hlinkClick r:id="rId3"/>
              </a:rPr>
              <a:t>https://www.steuernzahlen.at/ergebnisse</a:t>
            </a:r>
            <a:endParaRPr lang="en-US" dirty="0"/>
          </a:p>
          <a:p>
            <a:r>
              <a:rPr lang="en-US" dirty="0"/>
              <a:t>studie-zur-steuerverteilung-oestereich_wu-wien_2016-10_kurz.pdf</a:t>
            </a:r>
          </a:p>
        </p:txBody>
      </p:sp>
      <p:sp>
        <p:nvSpPr>
          <p:cNvPr id="4" name="TextBox 3"/>
          <p:cNvSpPr txBox="1"/>
          <p:nvPr/>
        </p:nvSpPr>
        <p:spPr>
          <a:xfrm>
            <a:off x="8431406" y="6412686"/>
            <a:ext cx="312906" cy="369332"/>
          </a:xfrm>
          <a:prstGeom prst="rect">
            <a:avLst/>
          </a:prstGeom>
          <a:noFill/>
        </p:spPr>
        <p:txBody>
          <a:bodyPr wrap="none" rtlCol="0">
            <a:spAutoFit/>
          </a:bodyPr>
          <a:lstStyle/>
          <a:p>
            <a:r>
              <a:rPr lang="de-DE" dirty="0"/>
              <a:t>9</a:t>
            </a:r>
            <a:endParaRPr lang="en-US" dirty="0"/>
          </a:p>
        </p:txBody>
      </p:sp>
    </p:spTree>
    <p:extLst>
      <p:ext uri="{BB962C8B-B14F-4D97-AF65-F5344CB8AC3E}">
        <p14:creationId xmlns:p14="http://schemas.microsoft.com/office/powerpoint/2010/main" val="221369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3528" y="548680"/>
            <a:ext cx="9144000" cy="1143000"/>
          </a:xfrm>
        </p:spPr>
        <p:txBody>
          <a:bodyPr/>
          <a:lstStyle/>
          <a:p>
            <a:r>
              <a:rPr lang="de-DE" altLang="nl-NL" sz="2400" dirty="0">
                <a:latin typeface="Calibri" panose="020F0502020204030204" pitchFamily="34" charset="0"/>
              </a:rPr>
              <a:t>5. Stoppt den Fall der Körperschaftssteuern  </a:t>
            </a:r>
            <a:endParaRPr lang="nl-NL" altLang="nl-NL" sz="3600" b="1" dirty="0">
              <a:latin typeface="Cambria" pitchFamily="18" charset="0"/>
            </a:endParaRPr>
          </a:p>
        </p:txBody>
      </p:sp>
      <p:graphicFrame>
        <p:nvGraphicFramePr>
          <p:cNvPr id="7" name="Chart 6">
            <a:extLst>
              <a:ext uri="{FF2B5EF4-FFF2-40B4-BE49-F238E27FC236}">
                <a16:creationId xmlns:a16="http://schemas.microsoft.com/office/drawing/2014/main" id="{E48568C1-B107-4960-855E-5804133A12D7}"/>
              </a:ext>
            </a:extLst>
          </p:cNvPr>
          <p:cNvGraphicFramePr>
            <a:graphicFrameLocks/>
          </p:cNvGraphicFramePr>
          <p:nvPr>
            <p:extLst>
              <p:ext uri="{D42A27DB-BD31-4B8C-83A1-F6EECF244321}">
                <p14:modId xmlns:p14="http://schemas.microsoft.com/office/powerpoint/2010/main" val="2436550083"/>
              </p:ext>
            </p:extLst>
          </p:nvPr>
        </p:nvGraphicFramePr>
        <p:xfrm>
          <a:off x="0" y="1329690"/>
          <a:ext cx="9144000" cy="454758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40A5A91-2A22-4A31-BB85-B7B51722FD99}"/>
              </a:ext>
            </a:extLst>
          </p:cNvPr>
          <p:cNvSpPr txBox="1"/>
          <p:nvPr/>
        </p:nvSpPr>
        <p:spPr>
          <a:xfrm>
            <a:off x="317489" y="5877272"/>
            <a:ext cx="1553630" cy="338554"/>
          </a:xfrm>
          <a:prstGeom prst="rect">
            <a:avLst/>
          </a:prstGeom>
          <a:noFill/>
        </p:spPr>
        <p:txBody>
          <a:bodyPr wrap="none" rtlCol="0">
            <a:spAutoFit/>
          </a:bodyPr>
          <a:lstStyle/>
          <a:p>
            <a:r>
              <a:rPr lang="nl-NL" sz="1600" dirty="0"/>
              <a:t>Source: KPMG</a:t>
            </a:r>
            <a:endParaRPr lang="en-US" sz="1600" dirty="0"/>
          </a:p>
        </p:txBody>
      </p:sp>
    </p:spTree>
    <p:extLst>
      <p:ext uri="{BB962C8B-B14F-4D97-AF65-F5344CB8AC3E}">
        <p14:creationId xmlns:p14="http://schemas.microsoft.com/office/powerpoint/2010/main" val="395365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oyectoafri.es/hffia/aristoteles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9405"/>
            <a:ext cx="1797861" cy="2473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052736"/>
            <a:ext cx="7380288" cy="990600"/>
          </a:xfrm>
        </p:spPr>
        <p:txBody>
          <a:bodyPr>
            <a:normAutofit/>
          </a:bodyPr>
          <a:lstStyle/>
          <a:p>
            <a:r>
              <a:rPr lang="en-US" sz="3100" dirty="0"/>
              <a:t>5. </a:t>
            </a:r>
            <a:r>
              <a:rPr lang="en-US" sz="3100" dirty="0" err="1"/>
              <a:t>Lösungsvorschläge</a:t>
            </a:r>
            <a:r>
              <a:rPr lang="en-US" sz="3100" dirty="0"/>
              <a:t> </a:t>
            </a:r>
            <a:br>
              <a:rPr lang="en-US" dirty="0"/>
            </a:br>
            <a:r>
              <a:rPr lang="en-US" sz="2700" dirty="0"/>
              <a:t>Aristoteles </a:t>
            </a:r>
            <a:r>
              <a:rPr lang="en-US" sz="2700" dirty="0" err="1"/>
              <a:t>über</a:t>
            </a:r>
            <a:r>
              <a:rPr lang="en-US" sz="2700" dirty="0"/>
              <a:t> </a:t>
            </a:r>
            <a:r>
              <a:rPr lang="en-US" sz="2700" dirty="0" err="1"/>
              <a:t>Ungleichheit</a:t>
            </a:r>
            <a:r>
              <a:rPr lang="en-US" sz="2700" dirty="0"/>
              <a:t> 1:5</a:t>
            </a:r>
            <a:endParaRPr lang="nl-NL" sz="2700" dirty="0"/>
          </a:p>
        </p:txBody>
      </p:sp>
      <p:sp>
        <p:nvSpPr>
          <p:cNvPr id="3" name="Content Placeholder 2"/>
          <p:cNvSpPr>
            <a:spLocks noGrp="1"/>
          </p:cNvSpPr>
          <p:nvPr>
            <p:ph idx="1"/>
          </p:nvPr>
        </p:nvSpPr>
        <p:spPr>
          <a:xfrm>
            <a:off x="51616" y="1412776"/>
            <a:ext cx="8676456" cy="4679950"/>
          </a:xfrm>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sz="2000" dirty="0"/>
              <a:t>“(…) accumulation should be allowed</a:t>
            </a:r>
            <a:r>
              <a:rPr lang="en-US" sz="2000" dirty="0">
                <a:solidFill>
                  <a:srgbClr val="FF0000"/>
                </a:solidFill>
              </a:rPr>
              <a:t>, </a:t>
            </a:r>
            <a:r>
              <a:rPr lang="en-US" sz="2000" dirty="0" err="1">
                <a:solidFill>
                  <a:srgbClr val="FF0000"/>
                </a:solidFill>
              </a:rPr>
              <a:t>forbidding..</a:t>
            </a:r>
            <a:r>
              <a:rPr lang="en-US" sz="2000" i="1" dirty="0" err="1">
                <a:solidFill>
                  <a:srgbClr val="FF0000"/>
                </a:solidFill>
              </a:rPr>
              <a:t>any</a:t>
            </a:r>
            <a:r>
              <a:rPr lang="en-US" sz="2000" i="1" dirty="0">
                <a:solidFill>
                  <a:srgbClr val="FF0000"/>
                </a:solidFill>
              </a:rPr>
              <a:t> citizen to possess more than five times the minimum qualification</a:t>
            </a:r>
            <a:r>
              <a:rPr lang="en-US" sz="2000" dirty="0">
                <a:solidFill>
                  <a:srgbClr val="FF0000"/>
                </a:solidFill>
              </a:rPr>
              <a:t>” </a:t>
            </a:r>
            <a:r>
              <a:rPr lang="en-US" sz="2000" dirty="0"/>
              <a:t>From: Politics (Part VII)</a:t>
            </a:r>
          </a:p>
          <a:p>
            <a:pPr marL="0" indent="0">
              <a:buNone/>
            </a:pPr>
            <a:endParaRPr lang="de-DE" sz="2200" dirty="0"/>
          </a:p>
          <a:p>
            <a:pPr marL="0" indent="0">
              <a:buNone/>
            </a:pPr>
            <a:r>
              <a:rPr lang="de-DE" sz="2200" dirty="0"/>
              <a:t>Ansonsten werden Reiche zu gierig und dekadent und Arme gezwungen zu stehlen. </a:t>
            </a:r>
            <a:r>
              <a:rPr lang="de-DE" sz="2000" b="1" dirty="0">
                <a:solidFill>
                  <a:srgbClr val="FF0000"/>
                </a:solidFill>
              </a:rPr>
              <a:t>Ursache für soziale Unruhen und Bürgerkriege ist eine ungerechte Vermögensverteilung. </a:t>
            </a:r>
            <a:endParaRPr lang="de-DE" sz="2000" dirty="0"/>
          </a:p>
          <a:p>
            <a:pPr marL="0" indent="0">
              <a:buNone/>
            </a:pPr>
            <a:endParaRPr lang="de-DE" sz="2000" dirty="0"/>
          </a:p>
          <a:p>
            <a:pPr marL="0" indent="0">
              <a:buNone/>
            </a:pPr>
            <a:r>
              <a:rPr lang="de-DE" sz="2000" dirty="0"/>
              <a:t>Bei der Gründung neuer Staaten bzw. Kolonien sollen </a:t>
            </a:r>
            <a:r>
              <a:rPr lang="de-DE" sz="2000" b="1" dirty="0">
                <a:solidFill>
                  <a:srgbClr val="FF0000"/>
                </a:solidFill>
              </a:rPr>
              <a:t>alle Bürger finanziell gleichgestellt </a:t>
            </a:r>
            <a:r>
              <a:rPr lang="de-DE" sz="2000" dirty="0"/>
              <a:t>werden. Für bereits existierende Staaten empfahl er die kontinuierliche </a:t>
            </a:r>
            <a:r>
              <a:rPr lang="de-DE" sz="2000" b="1" dirty="0">
                <a:solidFill>
                  <a:srgbClr val="FF0000"/>
                </a:solidFill>
              </a:rPr>
              <a:t>Verheiratung von armen und reichen Leuten, wobei jeweils nur die Reichen eine Mitgift zu stellen hätten.</a:t>
            </a:r>
          </a:p>
          <a:p>
            <a:pPr marL="0" indent="0">
              <a:buNone/>
            </a:pPr>
            <a:endParaRPr lang="en-US" dirty="0"/>
          </a:p>
          <a:p>
            <a:pPr marL="0" indent="0">
              <a:buNone/>
            </a:pPr>
            <a:endParaRPr lang="en-US" dirty="0"/>
          </a:p>
          <a:p>
            <a:pPr marL="0" indent="0">
              <a:buNone/>
            </a:pPr>
            <a:endParaRPr lang="nl-NL" dirty="0"/>
          </a:p>
        </p:txBody>
      </p:sp>
      <p:sp>
        <p:nvSpPr>
          <p:cNvPr id="7" name="Foliennummernplatzhalter 6"/>
          <p:cNvSpPr>
            <a:spLocks noGrp="1"/>
          </p:cNvSpPr>
          <p:nvPr>
            <p:ph type="sldNum" sz="quarter" idx="4294967295"/>
          </p:nvPr>
        </p:nvSpPr>
        <p:spPr>
          <a:xfrm>
            <a:off x="7010400" y="6356350"/>
            <a:ext cx="2133600" cy="365125"/>
          </a:xfrm>
          <a:prstGeom prst="rect">
            <a:avLst/>
          </a:prstGeom>
        </p:spPr>
        <p:txBody>
          <a:bodyPr/>
          <a:lstStyle/>
          <a:p>
            <a:fld id="{719F80E8-F1CF-4296-A967-46E471293C41}" type="slidenum">
              <a:rPr lang="de-DE" smtClean="0"/>
              <a:pPr/>
              <a:t>28</a:t>
            </a:fld>
            <a:endParaRPr lang="de-DE"/>
          </a:p>
        </p:txBody>
      </p:sp>
    </p:spTree>
    <p:extLst>
      <p:ext uri="{BB962C8B-B14F-4D97-AF65-F5344CB8AC3E}">
        <p14:creationId xmlns:p14="http://schemas.microsoft.com/office/powerpoint/2010/main" val="2009021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352928" cy="1198800"/>
          </a:xfrm>
        </p:spPr>
        <p:txBody>
          <a:bodyPr/>
          <a:lstStyle/>
          <a:p>
            <a:r>
              <a:rPr lang="de-DE" sz="2800" dirty="0"/>
              <a:t>5. Lösungsvorschlag</a:t>
            </a:r>
            <a:br>
              <a:rPr lang="de-DE" sz="2800" dirty="0"/>
            </a:br>
            <a:r>
              <a:rPr lang="de-DE" sz="2800" dirty="0"/>
              <a:t>Keynes: 15 Stunden Woche</a:t>
            </a:r>
            <a:endParaRPr lang="en-US" sz="2800" dirty="0"/>
          </a:p>
        </p:txBody>
      </p:sp>
      <p:sp>
        <p:nvSpPr>
          <p:cNvPr id="4" name="Rectangle 3"/>
          <p:cNvSpPr/>
          <p:nvPr/>
        </p:nvSpPr>
        <p:spPr>
          <a:xfrm>
            <a:off x="470635" y="2833350"/>
            <a:ext cx="8496944" cy="2893100"/>
          </a:xfrm>
          <a:prstGeom prst="rect">
            <a:avLst/>
          </a:prstGeom>
        </p:spPr>
        <p:txBody>
          <a:bodyPr wrap="square">
            <a:spAutoFit/>
          </a:bodyPr>
          <a:lstStyle/>
          <a:p>
            <a:r>
              <a:rPr lang="en-US" dirty="0"/>
              <a:t>´For many ages to come </a:t>
            </a:r>
            <a:r>
              <a:rPr lang="en-US" b="1" dirty="0">
                <a:solidFill>
                  <a:srgbClr val="4996D1"/>
                </a:solidFill>
              </a:rPr>
              <a:t>the old Adam </a:t>
            </a:r>
            <a:r>
              <a:rPr lang="en-US" dirty="0"/>
              <a:t>will be so strong </a:t>
            </a:r>
            <a:r>
              <a:rPr lang="en-US" b="1" dirty="0">
                <a:solidFill>
                  <a:srgbClr val="4996D1"/>
                </a:solidFill>
              </a:rPr>
              <a:t>in us </a:t>
            </a:r>
            <a:r>
              <a:rPr lang="en-US" dirty="0"/>
              <a:t>that everybody will need to do </a:t>
            </a:r>
            <a:r>
              <a:rPr lang="en-US" b="1" dirty="0">
                <a:solidFill>
                  <a:srgbClr val="4996D1"/>
                </a:solidFill>
              </a:rPr>
              <a:t>some work </a:t>
            </a:r>
            <a:r>
              <a:rPr lang="en-US" dirty="0"/>
              <a:t>if he is to be contented. We shall do more things for ourselves than is usual with the rich to-day, only </a:t>
            </a:r>
            <a:r>
              <a:rPr lang="en-US" b="1" dirty="0">
                <a:solidFill>
                  <a:srgbClr val="4996D1"/>
                </a:solidFill>
              </a:rPr>
              <a:t>too glad to have small duties </a:t>
            </a:r>
            <a:r>
              <a:rPr lang="en-US" dirty="0"/>
              <a:t>and tasks and routines. But beyond this, we shall </a:t>
            </a:r>
            <a:r>
              <a:rPr lang="en-US" dirty="0" err="1"/>
              <a:t>endeavour</a:t>
            </a:r>
            <a:r>
              <a:rPr lang="en-US" dirty="0"/>
              <a:t> to spread the bread thin on the butter-t</a:t>
            </a:r>
            <a:r>
              <a:rPr lang="en-US" dirty="0">
                <a:solidFill>
                  <a:srgbClr val="4996D1"/>
                </a:solidFill>
              </a:rPr>
              <a:t>o make what work there is still to be done to be as widely shared as possible. </a:t>
            </a:r>
            <a:r>
              <a:rPr lang="en-US" dirty="0"/>
              <a:t>Three-hour shifts or a </a:t>
            </a:r>
            <a:r>
              <a:rPr lang="en-US" b="1" dirty="0">
                <a:solidFill>
                  <a:srgbClr val="FF0000"/>
                </a:solidFill>
              </a:rPr>
              <a:t>fifteen-hour week </a:t>
            </a:r>
            <a:r>
              <a:rPr lang="en-US" dirty="0"/>
              <a:t>may put off the problem for a great while. For three hours a day is quite enough to satisfy the </a:t>
            </a:r>
            <a:r>
              <a:rPr lang="en-US" b="1" dirty="0">
                <a:solidFill>
                  <a:srgbClr val="4996D1"/>
                </a:solidFill>
              </a:rPr>
              <a:t>old Adam</a:t>
            </a:r>
            <a:r>
              <a:rPr lang="en-US" dirty="0"/>
              <a:t> in most of us! 	</a:t>
            </a:r>
          </a:p>
          <a:p>
            <a:endParaRPr lang="de-DE" dirty="0"/>
          </a:p>
          <a:p>
            <a:r>
              <a:rPr lang="de-DE" dirty="0"/>
              <a:t>John Maynard Keynes 1930, </a:t>
            </a:r>
            <a:r>
              <a:rPr lang="de-DE" dirty="0">
                <a:latin typeface="Calibri" panose="020F0502020204030204" pitchFamily="34" charset="0"/>
              </a:rPr>
              <a:t>Economic Possibilities for our Grandchildren</a:t>
            </a:r>
            <a:endParaRPr lang="en-US" dirty="0"/>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50" y="116632"/>
            <a:ext cx="3547829" cy="255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6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E8BC-A34C-4A83-B59D-2A5F0B390BB2}"/>
              </a:ext>
            </a:extLst>
          </p:cNvPr>
          <p:cNvSpPr>
            <a:spLocks noGrp="1"/>
          </p:cNvSpPr>
          <p:nvPr>
            <p:ph type="title"/>
          </p:nvPr>
        </p:nvSpPr>
        <p:spPr>
          <a:xfrm>
            <a:off x="683568" y="1366104"/>
            <a:ext cx="6624000" cy="1198800"/>
          </a:xfrm>
        </p:spPr>
        <p:txBody>
          <a:bodyPr/>
          <a:lstStyle/>
          <a:p>
            <a:r>
              <a:rPr lang="en-GB" sz="2800" dirty="0" err="1">
                <a:latin typeface="Calibri" panose="020F0502020204030204" pitchFamily="34" charset="0"/>
                <a:cs typeface="Calibri" panose="020F0502020204030204" pitchFamily="34" charset="0"/>
              </a:rPr>
              <a:t>Armutsbekämpfung</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aus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Europäischer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Sicht</a:t>
            </a:r>
            <a:endParaRPr lang="en-GB"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DE06455-2551-4A34-B667-DBF8DC02E21C}"/>
              </a:ext>
            </a:extLst>
          </p:cNvPr>
          <p:cNvSpPr>
            <a:spLocks noGrp="1"/>
          </p:cNvSpPr>
          <p:nvPr>
            <p:ph idx="1"/>
          </p:nvPr>
        </p:nvSpPr>
        <p:spPr>
          <a:xfrm>
            <a:off x="683568" y="2564904"/>
            <a:ext cx="8280920" cy="2520000"/>
          </a:xfrm>
        </p:spPr>
        <p:txBody>
          <a:bodyPr>
            <a:normAutofit/>
          </a:bodyPr>
          <a:lstStyle/>
          <a:p>
            <a:pPr marL="0" indent="0">
              <a:buNone/>
            </a:pPr>
            <a:r>
              <a:rPr lang="en-GB" dirty="0">
                <a:latin typeface="Calibri" panose="020F0502020204030204" pitchFamily="34" charset="0"/>
                <a:cs typeface="Calibri" panose="020F0502020204030204" pitchFamily="34" charset="0"/>
              </a:rPr>
              <a:t>1. </a:t>
            </a:r>
            <a:r>
              <a:rPr lang="en-GB" dirty="0" err="1">
                <a:latin typeface="Calibri" panose="020F0502020204030204" pitchFamily="34" charset="0"/>
                <a:cs typeface="Calibri" panose="020F0502020204030204" pitchFamily="34" charset="0"/>
              </a:rPr>
              <a:t>Armutspolitik</a:t>
            </a:r>
            <a:r>
              <a:rPr lang="en-GB" dirty="0">
                <a:latin typeface="Calibri" panose="020F0502020204030204" pitchFamily="34" charset="0"/>
                <a:cs typeface="Calibri" panose="020F0502020204030204" pitchFamily="34" charset="0"/>
              </a:rPr>
              <a:t> der EU 1975 - </a:t>
            </a:r>
            <a:r>
              <a:rPr lang="en-GB" dirty="0" err="1">
                <a:latin typeface="Calibri" panose="020F0502020204030204" pitchFamily="34" charset="0"/>
                <a:cs typeface="Calibri" panose="020F0502020204030204" pitchFamily="34" charset="0"/>
              </a:rPr>
              <a:t>heute</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2. </a:t>
            </a:r>
            <a:r>
              <a:rPr lang="en-GB" dirty="0" err="1">
                <a:latin typeface="Calibri" panose="020F0502020204030204" pitchFamily="34" charset="0"/>
                <a:cs typeface="Calibri" panose="020F0502020204030204" pitchFamily="34" charset="0"/>
              </a:rPr>
              <a:t>Armutsdefinition</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3. </a:t>
            </a:r>
            <a:r>
              <a:rPr lang="en-GB" dirty="0" err="1">
                <a:latin typeface="Calibri" panose="020F0502020204030204" pitchFamily="34" charset="0"/>
                <a:cs typeface="Calibri" panose="020F0502020204030204" pitchFamily="34" charset="0"/>
              </a:rPr>
              <a:t>Wer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ist</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Armut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betroffen</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4. </a:t>
            </a:r>
            <a:r>
              <a:rPr lang="en-GB" dirty="0" err="1">
                <a:latin typeface="Calibri" panose="020F0502020204030204" pitchFamily="34" charset="0"/>
                <a:cs typeface="Calibri" panose="020F0502020204030204" pitchFamily="34" charset="0"/>
              </a:rPr>
              <a:t>Ursachen</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Armut</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5. </a:t>
            </a:r>
            <a:r>
              <a:rPr lang="en-GB" dirty="0" err="1">
                <a:latin typeface="Calibri" panose="020F0502020204030204" pitchFamily="34" charset="0"/>
                <a:cs typeface="Calibri" panose="020F0502020204030204" pitchFamily="34" charset="0"/>
              </a:rPr>
              <a:t>Wichtigste</a:t>
            </a:r>
            <a:r>
              <a:rPr lang="en-GB" dirty="0">
                <a:latin typeface="Calibri" panose="020F0502020204030204" pitchFamily="34" charset="0"/>
                <a:cs typeface="Calibri" panose="020F0502020204030204" pitchFamily="34" charset="0"/>
              </a:rPr>
              <a:t> Ansatzpunkte </a:t>
            </a:r>
            <a:r>
              <a:rPr lang="en-GB" dirty="0" err="1">
                <a:latin typeface="Calibri" panose="020F0502020204030204" pitchFamily="34" charset="0"/>
                <a:cs typeface="Calibri" panose="020F0502020204030204" pitchFamily="34" charset="0"/>
              </a:rPr>
              <a:t>zur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Bekämpfung</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Armut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10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08720"/>
            <a:ext cx="7380288" cy="990600"/>
          </a:xfrm>
        </p:spPr>
        <p:txBody>
          <a:bodyPr/>
          <a:lstStyle/>
          <a:p>
            <a:r>
              <a:rPr lang="de-DE" sz="2800" dirty="0">
                <a:latin typeface="Calibri" panose="020F0502020204030204" pitchFamily="34" charset="0"/>
              </a:rPr>
              <a:t>5. Lösungsvorschläge</a:t>
            </a:r>
          </a:p>
        </p:txBody>
      </p:sp>
      <p:sp>
        <p:nvSpPr>
          <p:cNvPr id="3" name="Inhaltsplatzhalter 2"/>
          <p:cNvSpPr>
            <a:spLocks noGrp="1"/>
          </p:cNvSpPr>
          <p:nvPr>
            <p:ph idx="1"/>
          </p:nvPr>
        </p:nvSpPr>
        <p:spPr>
          <a:xfrm>
            <a:off x="251520" y="1404020"/>
            <a:ext cx="9527703" cy="5040560"/>
          </a:xfrm>
        </p:spPr>
        <p:txBody>
          <a:bodyPr>
            <a:normAutofit fontScale="85000" lnSpcReduction="20000"/>
          </a:bodyPr>
          <a:lstStyle/>
          <a:p>
            <a:pPr marL="0" indent="0">
              <a:buNone/>
            </a:pPr>
            <a:endParaRPr lang="de-DE" dirty="0"/>
          </a:p>
          <a:p>
            <a:pPr>
              <a:buFont typeface="Wingdings" panose="05000000000000000000" pitchFamily="2" charset="2"/>
              <a:buChar char="q"/>
            </a:pPr>
            <a:endParaRPr lang="de-DE" b="1"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de-AT" b="1" dirty="0">
                <a:solidFill>
                  <a:srgbClr val="FF0000"/>
                </a:solidFill>
                <a:latin typeface="Calibri" panose="020F0502020204030204" pitchFamily="34" charset="0"/>
                <a:cs typeface="Calibri" panose="020F0502020204030204" pitchFamily="34" charset="0"/>
              </a:rPr>
              <a:t>Transparenz </a:t>
            </a:r>
            <a:r>
              <a:rPr lang="de-AT" spc="-150" dirty="0">
                <a:latin typeface="Calibri" panose="020F0502020204030204" pitchFamily="34" charset="0"/>
                <a:cs typeface="Calibri" panose="020F0502020204030204" pitchFamily="34" charset="0"/>
              </a:rPr>
              <a:t>(</a:t>
            </a:r>
            <a:r>
              <a:rPr lang="de-AT" dirty="0">
                <a:latin typeface="Calibri" panose="020F0502020204030204" pitchFamily="34" charset="0"/>
                <a:cs typeface="Calibri" panose="020F0502020204030204" pitchFamily="34" charset="0"/>
              </a:rPr>
              <a:t>Bankgeheimnis</a:t>
            </a:r>
            <a:r>
              <a:rPr lang="de-AT" spc="-150" dirty="0">
                <a:latin typeface="Calibri" panose="020F0502020204030204" pitchFamily="34" charset="0"/>
                <a:cs typeface="Calibri" panose="020F0502020204030204" pitchFamily="34" charset="0"/>
              </a:rPr>
              <a:t>, Steueroasen kontrollieren,  zentrale Register....)</a:t>
            </a:r>
          </a:p>
          <a:p>
            <a:pPr marL="0" indent="0">
              <a:buNone/>
            </a:pPr>
            <a:endParaRPr lang="de-AT" spc="-150"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de-DE" b="1" dirty="0">
                <a:latin typeface="Calibri" panose="020F0502020204030204" pitchFamily="34" charset="0"/>
                <a:cs typeface="Calibri" panose="020F0502020204030204" pitchFamily="34" charset="0"/>
              </a:rPr>
              <a:t>Mindeststandards </a:t>
            </a:r>
            <a:endParaRPr lang="en-US" dirty="0">
              <a:latin typeface="Calibri" panose="020F0502020204030204" pitchFamily="34" charset="0"/>
              <a:cs typeface="Calibri" panose="020F0502020204030204" pitchFamily="34" charset="0"/>
            </a:endParaRPr>
          </a:p>
          <a:p>
            <a:pPr lvl="1"/>
            <a:r>
              <a:rPr lang="de-DE" sz="2400" dirty="0">
                <a:latin typeface="Calibri" panose="020F0502020204030204" pitchFamily="34" charset="0"/>
                <a:cs typeface="Calibri" panose="020F0502020204030204" pitchFamily="34" charset="0"/>
              </a:rPr>
              <a:t>Mindestpension, Mindesteinkommensersatzraten </a:t>
            </a:r>
            <a:r>
              <a:rPr lang="de-DE" sz="2400" b="1" dirty="0">
                <a:latin typeface="Calibri" panose="020F0502020204030204" pitchFamily="34" charset="0"/>
                <a:cs typeface="Calibri" panose="020F0502020204030204" pitchFamily="34" charset="0"/>
              </a:rPr>
              <a:t>für Pensionen..</a:t>
            </a:r>
            <a:endParaRPr lang="en-US" sz="2400" dirty="0">
              <a:latin typeface="Calibri" panose="020F0502020204030204" pitchFamily="34" charset="0"/>
              <a:cs typeface="Calibri" panose="020F0502020204030204" pitchFamily="34" charset="0"/>
            </a:endParaRPr>
          </a:p>
          <a:p>
            <a:pPr lvl="1"/>
            <a:r>
              <a:rPr lang="de-DE" sz="2400" b="1" dirty="0">
                <a:latin typeface="Calibri" panose="020F0502020204030204" pitchFamily="34" charset="0"/>
                <a:cs typeface="Calibri" panose="020F0502020204030204" pitchFamily="34" charset="0"/>
              </a:rPr>
              <a:t>Mindestlohn (Europäisch?) </a:t>
            </a:r>
          </a:p>
          <a:p>
            <a:pPr marL="0" indent="0">
              <a:buNone/>
            </a:pPr>
            <a:endParaRPr lang="de-DE" dirty="0">
              <a:latin typeface="Calibri" panose="020F0502020204030204" pitchFamily="34" charset="0"/>
              <a:cs typeface="Calibri" panose="020F0502020204030204" pitchFamily="34" charset="0"/>
            </a:endParaRPr>
          </a:p>
          <a:p>
            <a:pPr>
              <a:buClr>
                <a:schemeClr val="accent1">
                  <a:lumMod val="75000"/>
                </a:schemeClr>
              </a:buClr>
              <a:buFont typeface="Wingdings" panose="05000000000000000000" pitchFamily="2" charset="2"/>
              <a:buChar char="q"/>
            </a:pPr>
            <a:r>
              <a:rPr lang="de-DE" b="1" dirty="0">
                <a:latin typeface="Calibri" panose="020F0502020204030204" pitchFamily="34" charset="0"/>
                <a:cs typeface="Calibri" panose="020F0502020204030204" pitchFamily="34" charset="0"/>
              </a:rPr>
              <a:t>Mindesteinkommensgarantie</a:t>
            </a:r>
            <a:r>
              <a:rPr lang="de-DE" dirty="0">
                <a:latin typeface="Calibri" panose="020F0502020204030204" pitchFamily="34" charset="0"/>
                <a:cs typeface="Calibri" panose="020F0502020204030204" pitchFamily="34" charset="0"/>
              </a:rPr>
              <a:t>? Basiseinkommen?(Utrecht Experiment)</a:t>
            </a:r>
          </a:p>
          <a:p>
            <a:pPr marL="0" indent="0">
              <a:buClr>
                <a:schemeClr val="accent1">
                  <a:lumMod val="75000"/>
                </a:schemeClr>
              </a:buClr>
              <a:buNone/>
            </a:pPr>
            <a:endParaRPr lang="de-DE" b="1" dirty="0">
              <a:latin typeface="Calibri" panose="020F0502020204030204" pitchFamily="34" charset="0"/>
              <a:cs typeface="Calibri" panose="020F0502020204030204" pitchFamily="34" charset="0"/>
            </a:endParaRPr>
          </a:p>
          <a:p>
            <a:pPr>
              <a:buClr>
                <a:schemeClr val="accent1">
                  <a:lumMod val="75000"/>
                </a:schemeClr>
              </a:buClr>
              <a:buFont typeface="Wingdings" panose="05000000000000000000" pitchFamily="2" charset="2"/>
              <a:buChar char="q"/>
            </a:pPr>
            <a:r>
              <a:rPr lang="de-DE" b="1" dirty="0">
                <a:solidFill>
                  <a:srgbClr val="4996D1"/>
                </a:solidFill>
                <a:latin typeface="Calibri" panose="020F0502020204030204" pitchFamily="34" charset="0"/>
                <a:cs typeface="Calibri" panose="020F0502020204030204" pitchFamily="34" charset="0"/>
              </a:rPr>
              <a:t>Arbeitszeitverkürzung – Europäisch?</a:t>
            </a:r>
          </a:p>
          <a:p>
            <a:pPr marL="0" indent="0">
              <a:buClr>
                <a:schemeClr val="accent1">
                  <a:lumMod val="75000"/>
                </a:schemeClr>
              </a:buClr>
              <a:buNone/>
            </a:pPr>
            <a:r>
              <a:rPr lang="de-DE" dirty="0">
                <a:latin typeface="Calibri" panose="020F0502020204030204" pitchFamily="34" charset="0"/>
                <a:cs typeface="Calibri" panose="020F0502020204030204" pitchFamily="34" charset="0"/>
              </a:rPr>
              <a:t>     Keynes (1930) Economic Possibilities for our Grandchildren: </a:t>
            </a:r>
            <a:r>
              <a:rPr lang="de-DE" b="1" dirty="0">
                <a:solidFill>
                  <a:srgbClr val="4996D1"/>
                </a:solidFill>
                <a:latin typeface="Calibri" panose="020F0502020204030204" pitchFamily="34" charset="0"/>
                <a:cs typeface="Calibri" panose="020F0502020204030204" pitchFamily="34" charset="0"/>
              </a:rPr>
              <a:t>15 Stundenwoche</a:t>
            </a:r>
          </a:p>
          <a:p>
            <a:pPr marL="0" indent="0">
              <a:buClr>
                <a:schemeClr val="accent1">
                  <a:lumMod val="75000"/>
                </a:schemeClr>
              </a:buClr>
              <a:buNone/>
            </a:pPr>
            <a:endParaRPr lang="de-DE" dirty="0">
              <a:latin typeface="Calibri" panose="020F0502020204030204" pitchFamily="34" charset="0"/>
              <a:cs typeface="Calibri" panose="020F0502020204030204" pitchFamily="34" charset="0"/>
            </a:endParaRPr>
          </a:p>
          <a:p>
            <a:pPr>
              <a:buClr>
                <a:schemeClr val="accent1">
                  <a:lumMod val="75000"/>
                </a:schemeClr>
              </a:buClr>
              <a:buFont typeface="Wingdings" panose="05000000000000000000" pitchFamily="2" charset="2"/>
              <a:buChar char="q"/>
            </a:pPr>
            <a:r>
              <a:rPr lang="de-DE" b="1" dirty="0">
                <a:solidFill>
                  <a:srgbClr val="4996D1"/>
                </a:solidFill>
                <a:latin typeface="Calibri" panose="020F0502020204030204" pitchFamily="34" charset="0"/>
                <a:cs typeface="Calibri" panose="020F0502020204030204" pitchFamily="34" charset="0"/>
              </a:rPr>
              <a:t>Vermögensgrenzen</a:t>
            </a:r>
            <a:r>
              <a:rPr lang="de-DE" dirty="0">
                <a:solidFill>
                  <a:srgbClr val="4996D1"/>
                </a:solidFill>
                <a:latin typeface="Calibri" panose="020F0502020204030204" pitchFamily="34" charset="0"/>
                <a:cs typeface="Calibri" panose="020F0502020204030204" pitchFamily="34" charset="0"/>
              </a:rPr>
              <a:t> auch nach oben</a:t>
            </a:r>
            <a:r>
              <a:rPr lang="de-DE" dirty="0">
                <a:latin typeface="Calibri" panose="020F0502020204030204" pitchFamily="34" charset="0"/>
                <a:cs typeface="Calibri" panose="020F0502020204030204" pitchFamily="34" charset="0"/>
              </a:rPr>
              <a:t> aufstellen  (Leijonhufvud, Piketty, </a:t>
            </a:r>
          </a:p>
          <a:p>
            <a:pPr marL="0" indent="0">
              <a:buClr>
                <a:schemeClr val="accent1">
                  <a:lumMod val="75000"/>
                </a:schemeClr>
              </a:buClr>
              <a:buNone/>
            </a:pPr>
            <a:r>
              <a:rPr lang="de-DE" dirty="0">
                <a:latin typeface="Calibri" panose="020F0502020204030204" pitchFamily="34" charset="0"/>
                <a:cs typeface="Calibri" panose="020F0502020204030204" pitchFamily="34" charset="0"/>
              </a:rPr>
              <a:t>     Plato, Aristoteles)</a:t>
            </a:r>
          </a:p>
          <a:p>
            <a:pPr marL="0" indent="0">
              <a:buClr>
                <a:schemeClr val="accent1">
                  <a:lumMod val="75000"/>
                </a:schemeClr>
              </a:buClr>
              <a:buNone/>
            </a:pPr>
            <a:endParaRPr lang="de-DE" sz="2600" dirty="0"/>
          </a:p>
        </p:txBody>
      </p:sp>
      <p:sp>
        <p:nvSpPr>
          <p:cNvPr id="6" name="Foliennummernplatzhalter 5"/>
          <p:cNvSpPr>
            <a:spLocks noGrp="1"/>
          </p:cNvSpPr>
          <p:nvPr>
            <p:ph type="sldNum" sz="quarter" idx="4294967295"/>
          </p:nvPr>
        </p:nvSpPr>
        <p:spPr>
          <a:xfrm>
            <a:off x="7010400" y="6356350"/>
            <a:ext cx="2133600" cy="365125"/>
          </a:xfrm>
          <a:prstGeom prst="rect">
            <a:avLst/>
          </a:prstGeom>
        </p:spPr>
        <p:txBody>
          <a:bodyPr/>
          <a:lstStyle/>
          <a:p>
            <a:fld id="{719F80E8-F1CF-4296-A967-46E471293C41}" type="slidenum">
              <a:rPr lang="de-DE" smtClean="0"/>
              <a:pPr/>
              <a:t>30</a:t>
            </a:fld>
            <a:endParaRPr lang="de-DE"/>
          </a:p>
        </p:txBody>
      </p:sp>
      <p:sp>
        <p:nvSpPr>
          <p:cNvPr id="7" name="Content Placeholder 2"/>
          <p:cNvSpPr txBox="1">
            <a:spLocks/>
          </p:cNvSpPr>
          <p:nvPr/>
        </p:nvSpPr>
        <p:spPr>
          <a:xfrm>
            <a:off x="634207" y="5589240"/>
            <a:ext cx="7056048"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de-DE" b="1" dirty="0"/>
          </a:p>
        </p:txBody>
      </p:sp>
    </p:spTree>
    <p:extLst>
      <p:ext uri="{BB962C8B-B14F-4D97-AF65-F5344CB8AC3E}">
        <p14:creationId xmlns:p14="http://schemas.microsoft.com/office/powerpoint/2010/main" val="2491897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0" y="1196752"/>
            <a:ext cx="8915400" cy="432048"/>
          </a:xfrm>
        </p:spPr>
        <p:txBody>
          <a:bodyPr>
            <a:normAutofit fontScale="90000"/>
          </a:bodyPr>
          <a:lstStyle/>
          <a:p>
            <a:r>
              <a:rPr lang="de-DE" sz="2700" b="1" dirty="0"/>
              <a:t>					5. </a:t>
            </a:r>
            <a:r>
              <a:rPr lang="de-DE" sz="2700" dirty="0">
                <a:latin typeface="Calibri" panose="020F0502020204030204" pitchFamily="34" charset="0"/>
                <a:cs typeface="Calibri" panose="020F0502020204030204" pitchFamily="34" charset="0"/>
              </a:rPr>
              <a:t>Armut ist nichts Privates! </a:t>
            </a:r>
            <a:r>
              <a:rPr lang="de-DE" sz="2700" dirty="0">
                <a:solidFill>
                  <a:srgbClr val="FF0000"/>
                </a:solidFill>
                <a:latin typeface="Calibri" panose="020F0502020204030204" pitchFamily="34" charset="0"/>
                <a:cs typeface="Calibri" panose="020F0502020204030204" pitchFamily="34" charset="0"/>
              </a:rPr>
              <a:t>Wir 					brauchen den Öffentlichen 						Sektor!</a:t>
            </a:r>
            <a:r>
              <a:rPr lang="de-DE" sz="2700" dirty="0">
                <a:latin typeface="Calibri" panose="020F0502020204030204" pitchFamily="34" charset="0"/>
                <a:cs typeface="Calibri" panose="020F0502020204030204" pitchFamily="34" charset="0"/>
              </a:rPr>
              <a:t>  Res Publica</a:t>
            </a:r>
            <a:br>
              <a:rPr lang="de-DE" sz="2700" dirty="0">
                <a:latin typeface="Calibri" panose="020F0502020204030204" pitchFamily="34" charset="0"/>
                <a:cs typeface="Calibri" panose="020F0502020204030204" pitchFamily="34" charset="0"/>
              </a:rPr>
            </a:br>
            <a:r>
              <a:rPr lang="de-DE" sz="2700" dirty="0">
                <a:latin typeface="Calibri" panose="020F0502020204030204" pitchFamily="34" charset="0"/>
                <a:cs typeface="Calibri" panose="020F0502020204030204" pitchFamily="34" charset="0"/>
              </a:rPr>
              <a:t>	</a:t>
            </a:r>
            <a:r>
              <a:rPr lang="de-DE" sz="2200" b="0" i="1" dirty="0">
                <a:solidFill>
                  <a:schemeClr val="tx1"/>
                </a:solidFill>
                <a:latin typeface="Calibri" panose="020F0502020204030204" pitchFamily="34" charset="0"/>
                <a:cs typeface="Calibri" panose="020F0502020204030204" pitchFamily="34" charset="0"/>
              </a:rPr>
              <a:t>In Österreich wären </a:t>
            </a:r>
            <a:r>
              <a:rPr lang="de-DE" sz="2200" b="0" i="1" dirty="0">
                <a:latin typeface="Calibri" panose="020F0502020204030204" pitchFamily="34" charset="0"/>
                <a:cs typeface="Calibri" panose="020F0502020204030204" pitchFamily="34" charset="0"/>
              </a:rPr>
              <a:t>ohne Sozialleistungen</a:t>
            </a:r>
            <a:r>
              <a:rPr lang="de-DE" sz="2200" b="0" i="1" dirty="0">
                <a:solidFill>
                  <a:schemeClr val="tx1"/>
                </a:solidFill>
                <a:latin typeface="Calibri" panose="020F0502020204030204" pitchFamily="34" charset="0"/>
                <a:cs typeface="Calibri" panose="020F0502020204030204" pitchFamily="34" charset="0"/>
              </a:rPr>
              <a:t> (inklusive Pensionen) </a:t>
            </a:r>
            <a:r>
              <a:rPr lang="de-DE" sz="2200" b="0" i="1" dirty="0">
                <a:latin typeface="Calibri" panose="020F0502020204030204" pitchFamily="34" charset="0"/>
                <a:cs typeface="Calibri" panose="020F0502020204030204" pitchFamily="34" charset="0"/>
              </a:rPr>
              <a:t>44 Prozent 	der Bevölkerung armutsgefährdet. </a:t>
            </a:r>
            <a:r>
              <a:rPr lang="de-DE" sz="2200" b="0" i="1" dirty="0">
                <a:solidFill>
                  <a:schemeClr val="tx1"/>
                </a:solidFill>
                <a:latin typeface="Calibri" panose="020F0502020204030204" pitchFamily="34" charset="0"/>
                <a:cs typeface="Calibri" panose="020F0502020204030204" pitchFamily="34" charset="0"/>
              </a:rPr>
              <a:t>Die staatlichen Transfers verringerten 	die Zahl der armutsgefährdeten Menschen 2015 von rund 3,7 Millionen auf 	1,2 Millionen (AK)</a:t>
            </a:r>
            <a:br>
              <a:rPr lang="de-DE" sz="2200" b="0" i="1" dirty="0">
                <a:solidFill>
                  <a:schemeClr val="tx1"/>
                </a:solidFill>
                <a:latin typeface="Calibri" panose="020F0502020204030204" pitchFamily="34" charset="0"/>
                <a:cs typeface="Calibri" panose="020F0502020204030204" pitchFamily="34" charset="0"/>
              </a:rPr>
            </a:br>
            <a:endParaRPr lang="de-AT" sz="2200" b="0" i="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9512" y="2420888"/>
            <a:ext cx="9127030" cy="4320480"/>
          </a:xfrm>
        </p:spPr>
        <p:txBody>
          <a:bodyPr>
            <a:normAutofit fontScale="85000" lnSpcReduction="20000"/>
          </a:bodyPr>
          <a:lstStyle/>
          <a:p>
            <a:pPr lvl="0"/>
            <a:r>
              <a:rPr lang="de-DE" b="1" dirty="0">
                <a:latin typeface="Calibri" panose="020F0502020204030204" pitchFamily="34" charset="0"/>
                <a:cs typeface="Calibri" panose="020F0502020204030204" pitchFamily="34" charset="0"/>
              </a:rPr>
              <a:t>Finanztransaktionssteuer </a:t>
            </a:r>
            <a:r>
              <a:rPr lang="de-DE" dirty="0">
                <a:latin typeface="Calibri" panose="020F0502020204030204" pitchFamily="34" charset="0"/>
                <a:cs typeface="Calibri" panose="020F0502020204030204" pitchFamily="34" charset="0"/>
              </a:rPr>
              <a:t>(20-50 Milliarden bis 2020)</a:t>
            </a:r>
          </a:p>
          <a:p>
            <a:pPr lvl="0">
              <a:buNone/>
            </a:pPr>
            <a:endParaRPr lang="en-US" dirty="0">
              <a:latin typeface="Calibri" panose="020F0502020204030204" pitchFamily="34" charset="0"/>
              <a:cs typeface="Calibri" panose="020F0502020204030204" pitchFamily="34" charset="0"/>
            </a:endParaRPr>
          </a:p>
          <a:p>
            <a:pPr lvl="0"/>
            <a:r>
              <a:rPr lang="de-DE" b="1" dirty="0">
                <a:latin typeface="Calibri" panose="020F0502020204030204" pitchFamily="34" charset="0"/>
                <a:cs typeface="Calibri" panose="020F0502020204030204" pitchFamily="34" charset="0"/>
              </a:rPr>
              <a:t>Steuerlöcher in EU stopfen und Steuervermeidung verringern </a:t>
            </a:r>
            <a:r>
              <a:rPr lang="de-DE" dirty="0">
                <a:latin typeface="Calibri" panose="020F0502020204030204" pitchFamily="34" charset="0"/>
                <a:cs typeface="Calibri" panose="020F0502020204030204" pitchFamily="34" charset="0"/>
              </a:rPr>
              <a:t>(weltweit 32 Billionen Dollar Finanzanlagen in Offshore Zentren)</a:t>
            </a:r>
          </a:p>
          <a:p>
            <a:pPr lvl="0">
              <a:buNone/>
            </a:pPr>
            <a:endParaRPr lang="en-US" dirty="0">
              <a:latin typeface="Calibri" panose="020F0502020204030204" pitchFamily="34" charset="0"/>
              <a:cs typeface="Calibri" panose="020F0502020204030204" pitchFamily="34" charset="0"/>
            </a:endParaRPr>
          </a:p>
          <a:p>
            <a:pPr lvl="0"/>
            <a:r>
              <a:rPr lang="de-DE" b="1" dirty="0">
                <a:latin typeface="Calibri" panose="020F0502020204030204" pitchFamily="34" charset="0"/>
                <a:cs typeface="Calibri" panose="020F0502020204030204" pitchFamily="34" charset="0"/>
              </a:rPr>
              <a:t>Steuerhinterziehungsgelder eintreiben (</a:t>
            </a:r>
            <a:r>
              <a:rPr lang="de-DE" dirty="0">
                <a:latin typeface="Calibri" panose="020F0502020204030204" pitchFamily="34" charset="0"/>
                <a:cs typeface="Calibri" panose="020F0502020204030204" pitchFamily="34" charset="0"/>
              </a:rPr>
              <a:t>3%-15% des BIP geschätzte Steuerhinterziehung in Europa). Weltweite </a:t>
            </a:r>
            <a:r>
              <a:rPr lang="de-DE" b="1" dirty="0">
                <a:solidFill>
                  <a:schemeClr val="accent1"/>
                </a:solidFill>
                <a:latin typeface="Calibri" panose="020F0502020204030204" pitchFamily="34" charset="0"/>
                <a:cs typeface="Calibri" panose="020F0502020204030204" pitchFamily="34" charset="0"/>
              </a:rPr>
              <a:t>Steuerhinterziehung und -vermeidung 190-650 Milliarden  </a:t>
            </a:r>
            <a:r>
              <a:rPr lang="de-DE" dirty="0">
                <a:solidFill>
                  <a:srgbClr val="FF0000"/>
                </a:solidFill>
                <a:latin typeface="Calibri" panose="020F0502020204030204" pitchFamily="34" charset="0"/>
                <a:cs typeface="Calibri" panose="020F0502020204030204" pitchFamily="34" charset="0"/>
              </a:rPr>
              <a:t>(Stopp Welthunger kostet </a:t>
            </a:r>
            <a:r>
              <a:rPr lang="de-DE" b="1" dirty="0">
                <a:solidFill>
                  <a:srgbClr val="FF0000"/>
                </a:solidFill>
                <a:latin typeface="Calibri" panose="020F0502020204030204" pitchFamily="34" charset="0"/>
                <a:cs typeface="Calibri" panose="020F0502020204030204" pitchFamily="34" charset="0"/>
              </a:rPr>
              <a:t>30 </a:t>
            </a:r>
            <a:r>
              <a:rPr lang="de-DE" b="1" dirty="0" err="1">
                <a:solidFill>
                  <a:srgbClr val="FF0000"/>
                </a:solidFill>
                <a:latin typeface="Calibri" panose="020F0502020204030204" pitchFamily="34" charset="0"/>
                <a:cs typeface="Calibri" panose="020F0502020204030204" pitchFamily="34" charset="0"/>
              </a:rPr>
              <a:t>Mrd</a:t>
            </a:r>
            <a:r>
              <a:rPr lang="de-DE" b="1" dirty="0">
                <a:solidFill>
                  <a:srgbClr val="FF0000"/>
                </a:solidFill>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UN 2016</a:t>
            </a:r>
            <a:r>
              <a:rPr lang="de-DE" b="1" dirty="0">
                <a:solidFill>
                  <a:schemeClr val="accent1"/>
                </a:solidFill>
                <a:latin typeface="Calibri" panose="020F0502020204030204" pitchFamily="34" charset="0"/>
                <a:cs typeface="Calibri" panose="020F0502020204030204" pitchFamily="34" charset="0"/>
              </a:rPr>
              <a:t>)</a:t>
            </a:r>
          </a:p>
          <a:p>
            <a:pPr lvl="0">
              <a:buNone/>
            </a:pPr>
            <a:endParaRPr lang="en-US" dirty="0">
              <a:latin typeface="Calibri" panose="020F0502020204030204" pitchFamily="34" charset="0"/>
              <a:cs typeface="Calibri" panose="020F0502020204030204" pitchFamily="34" charset="0"/>
            </a:endParaRPr>
          </a:p>
          <a:p>
            <a:pPr lvl="0"/>
            <a:r>
              <a:rPr lang="de-DE" b="1" dirty="0">
                <a:latin typeface="Calibri" panose="020F0502020204030204" pitchFamily="34" charset="0"/>
                <a:cs typeface="Calibri" panose="020F0502020204030204" pitchFamily="34" charset="0"/>
              </a:rPr>
              <a:t>Das Geld ist vorhanden. Geldwäsche in Europa beträgt jährlich rund 1000 </a:t>
            </a:r>
            <a:r>
              <a:rPr lang="de-DE" b="1" dirty="0" err="1">
                <a:latin typeface="Calibri" panose="020F0502020204030204" pitchFamily="34" charset="0"/>
                <a:cs typeface="Calibri" panose="020F0502020204030204" pitchFamily="34" charset="0"/>
              </a:rPr>
              <a:t>Mrd</a:t>
            </a:r>
            <a:r>
              <a:rPr lang="de-DE" b="1" dirty="0">
                <a:latin typeface="Calibri" panose="020F0502020204030204" pitchFamily="34" charset="0"/>
                <a:cs typeface="Calibri" panose="020F0502020204030204" pitchFamily="34" charset="0"/>
              </a:rPr>
              <a:t> (s Unger/Walker). </a:t>
            </a:r>
            <a:r>
              <a:rPr lang="de-DE" dirty="0">
                <a:latin typeface="Calibri" panose="020F0502020204030204" pitchFamily="34" charset="0"/>
                <a:cs typeface="Calibri" panose="020F0502020204030204" pitchFamily="34" charset="0"/>
              </a:rPr>
              <a:t>(Geldwäschebedrohung in D 108 </a:t>
            </a:r>
            <a:r>
              <a:rPr lang="de-DE" dirty="0" err="1">
                <a:latin typeface="Calibri" panose="020F0502020204030204" pitchFamily="34" charset="0"/>
                <a:cs typeface="Calibri" panose="020F0502020204030204" pitchFamily="34" charset="0"/>
              </a:rPr>
              <a:t>Mrd</a:t>
            </a:r>
            <a:r>
              <a:rPr lang="de-DE" dirty="0">
                <a:latin typeface="Calibri" panose="020F0502020204030204" pitchFamily="34" charset="0"/>
                <a:cs typeface="Calibri" panose="020F0502020204030204" pitchFamily="34" charset="0"/>
              </a:rPr>
              <a:t>, in Österreich 88 </a:t>
            </a:r>
            <a:r>
              <a:rPr lang="de-DE" dirty="0" err="1">
                <a:latin typeface="Calibri" panose="020F0502020204030204" pitchFamily="34" charset="0"/>
                <a:cs typeface="Calibri" panose="020F0502020204030204" pitchFamily="34" charset="0"/>
              </a:rPr>
              <a:t>Mrd</a:t>
            </a:r>
            <a:r>
              <a:rPr lang="de-DE" dirty="0">
                <a:latin typeface="Calibri" panose="020F0502020204030204" pitchFamily="34" charset="0"/>
                <a:cs typeface="Calibri" panose="020F0502020204030204" pitchFamily="34" charset="0"/>
              </a:rPr>
              <a:t> s. EU Projekt ECOLEF Unger 2013)</a:t>
            </a:r>
          </a:p>
          <a:p>
            <a:pPr lvl="0"/>
            <a:r>
              <a:rPr lang="de-DE" b="1" dirty="0">
                <a:latin typeface="Calibri" panose="020F0502020204030204" pitchFamily="34" charset="0"/>
                <a:cs typeface="Calibri" panose="020F0502020204030204" pitchFamily="34" charset="0"/>
              </a:rPr>
              <a:t>COFFERS</a:t>
            </a:r>
            <a:r>
              <a:rPr lang="de-DE" dirty="0">
                <a:latin typeface="Calibri" panose="020F0502020204030204" pitchFamily="34" charset="0"/>
                <a:cs typeface="Calibri" panose="020F0502020204030204" pitchFamily="34" charset="0"/>
              </a:rPr>
              <a:t> – </a:t>
            </a:r>
            <a:r>
              <a:rPr lang="de-DE" dirty="0" err="1">
                <a:latin typeface="Calibri" panose="020F0502020204030204" pitchFamily="34" charset="0"/>
                <a:cs typeface="Calibri" panose="020F0502020204030204" pitchFamily="34" charset="0"/>
              </a:rPr>
              <a:t>Combating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Fiscal</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Fraud</a:t>
            </a:r>
            <a:r>
              <a:rPr lang="de-DE" dirty="0">
                <a:latin typeface="Calibri" panose="020F0502020204030204" pitchFamily="34" charset="0"/>
                <a:cs typeface="Calibri" panose="020F0502020204030204" pitchFamily="34" charset="0"/>
              </a:rPr>
              <a:t> and </a:t>
            </a:r>
            <a:r>
              <a:rPr lang="de-DE" dirty="0" err="1">
                <a:latin typeface="Calibri" panose="020F0502020204030204" pitchFamily="34" charset="0"/>
                <a:cs typeface="Calibri" panose="020F0502020204030204" pitchFamily="34" charset="0"/>
              </a:rPr>
              <a:t>Empowering</a:t>
            </a:r>
            <a:r>
              <a:rPr lang="de-DE" dirty="0">
                <a:latin typeface="Calibri" panose="020F0502020204030204" pitchFamily="34" charset="0"/>
                <a:cs typeface="Calibri" panose="020F0502020204030204" pitchFamily="34" charset="0"/>
              </a:rPr>
              <a:t> Regulators</a:t>
            </a:r>
          </a:p>
          <a:p>
            <a:pPr marL="0" lvl="0" indent="0">
              <a:buNone/>
            </a:pPr>
            <a:r>
              <a:rPr lang="de-DE" dirty="0">
                <a:latin typeface="Calibri" panose="020F0502020204030204" pitchFamily="34" charset="0"/>
                <a:cs typeface="Calibri" panose="020F0502020204030204" pitchFamily="34" charset="0"/>
              </a:rPr>
              <a:t>     EU Horizon 2020 Project 2016-2019 unter meiner Leitung untersucht Steuerlöcher</a:t>
            </a:r>
          </a:p>
          <a:p>
            <a:pPr lvl="0"/>
            <a:endParaRPr lang="de-DE" dirty="0">
              <a:latin typeface="Calibri" panose="020F0502020204030204" pitchFamily="34" charset="0"/>
              <a:cs typeface="Calibri" panose="020F0502020204030204" pitchFamily="34" charset="0"/>
            </a:endParaRPr>
          </a:p>
          <a:p>
            <a:pPr lvl="0"/>
            <a:endParaRPr lang="de-DE" dirty="0">
              <a:latin typeface="Calibri" panose="020F0502020204030204" pitchFamily="34" charset="0"/>
              <a:cs typeface="Calibri" panose="020F0502020204030204" pitchFamily="34" charset="0"/>
            </a:endParaRPr>
          </a:p>
          <a:p>
            <a:pPr lvl="0"/>
            <a:endParaRPr lang="en-US" dirty="0"/>
          </a:p>
        </p:txBody>
      </p:sp>
      <p:sp>
        <p:nvSpPr>
          <p:cNvPr id="5" name="Slide Number Placeholder 4"/>
          <p:cNvSpPr>
            <a:spLocks noGrp="1"/>
          </p:cNvSpPr>
          <p:nvPr>
            <p:ph type="sldNum" sz="quarter" idx="4294967295"/>
          </p:nvPr>
        </p:nvSpPr>
        <p:spPr>
          <a:xfrm>
            <a:off x="0" y="6342063"/>
            <a:ext cx="504825" cy="241300"/>
          </a:xfrm>
        </p:spPr>
        <p:txBody>
          <a:bodyPr/>
          <a:lstStyle/>
          <a:p>
            <a:fld id="{677166A2-9212-40A5-9EF1-F2EBED69A491}" type="slidenum">
              <a:rPr lang="de-AT" smtClean="0">
                <a:solidFill>
                  <a:prstClr val="black"/>
                </a:solidFill>
              </a:rPr>
              <a:pPr/>
              <a:t>31</a:t>
            </a:fld>
            <a:endParaRPr lang="de-AT">
              <a:solidFill>
                <a:prstClr val="black"/>
              </a:solidFill>
            </a:endParaRPr>
          </a:p>
        </p:txBody>
      </p:sp>
    </p:spTree>
    <p:extLst>
      <p:ext uri="{BB962C8B-B14F-4D97-AF65-F5344CB8AC3E}">
        <p14:creationId xmlns:p14="http://schemas.microsoft.com/office/powerpoint/2010/main" val="3802331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ctrTitle"/>
          </p:nvPr>
        </p:nvSpPr>
        <p:spPr>
          <a:xfrm>
            <a:off x="1585913" y="1125538"/>
            <a:ext cx="7558087" cy="647700"/>
          </a:xfrm>
        </p:spPr>
        <p:txBody>
          <a:bodyPr>
            <a:normAutofit fontScale="90000"/>
          </a:bodyPr>
          <a:lstStyle/>
          <a:p>
            <a:r>
              <a:rPr lang="en-GB" altLang="en-US" sz="3200" b="0">
                <a:latin typeface="Tahoma" pitchFamily="34" charset="0"/>
              </a:rPr>
              <a:t>Danke</a:t>
            </a:r>
            <a:br>
              <a:rPr lang="en-GB" altLang="en-US" sz="3200" b="0">
                <a:latin typeface="Tahoma" pitchFamily="34" charset="0"/>
              </a:rPr>
            </a:br>
            <a:br>
              <a:rPr lang="en-GB" altLang="en-US" sz="2400">
                <a:solidFill>
                  <a:schemeClr val="tx2"/>
                </a:solidFill>
              </a:rPr>
            </a:br>
            <a:br>
              <a:rPr lang="en-GB" altLang="en-US">
                <a:solidFill>
                  <a:schemeClr val="tx2"/>
                </a:solidFill>
              </a:rPr>
            </a:br>
            <a:br>
              <a:rPr lang="en-GB" altLang="en-US">
                <a:solidFill>
                  <a:schemeClr val="tx2"/>
                </a:solidFill>
              </a:rPr>
            </a:br>
            <a:br>
              <a:rPr lang="en-GB" altLang="en-US">
                <a:solidFill>
                  <a:schemeClr val="tx2"/>
                </a:solidFill>
              </a:rPr>
            </a:br>
            <a:br>
              <a:rPr lang="en-GB" altLang="en-US" i="1">
                <a:solidFill>
                  <a:schemeClr val="tx2"/>
                </a:solidFill>
              </a:rPr>
            </a:br>
            <a:br>
              <a:rPr lang="en-GB" altLang="en-US">
                <a:solidFill>
                  <a:schemeClr val="tx2"/>
                </a:solidFill>
              </a:rPr>
            </a:br>
            <a:endParaRPr lang="nl-NL" altLang="en-US" b="0">
              <a:solidFill>
                <a:schemeClr val="tx2"/>
              </a:solidFill>
            </a:endParaRPr>
          </a:p>
        </p:txBody>
      </p:sp>
      <p:sp>
        <p:nvSpPr>
          <p:cNvPr id="47106" name="Rectangle 2"/>
          <p:cNvSpPr>
            <a:spLocks noGrp="1" noChangeArrowheads="1"/>
          </p:cNvSpPr>
          <p:nvPr>
            <p:ph type="subTitle" idx="1"/>
          </p:nvPr>
        </p:nvSpPr>
        <p:spPr>
          <a:xfrm>
            <a:off x="5257800" y="3438525"/>
            <a:ext cx="7841456" cy="2276475"/>
          </a:xfrm>
        </p:spPr>
        <p:txBody>
          <a:bodyPr>
            <a:normAutofit fontScale="92500" lnSpcReduction="20000"/>
          </a:bodyPr>
          <a:lstStyle/>
          <a:p>
            <a:pPr algn="l">
              <a:lnSpc>
                <a:spcPct val="81000"/>
              </a:lnSpc>
            </a:pPr>
            <a:r>
              <a:rPr lang="de-DE" altLang="en-US" sz="2400" dirty="0">
                <a:latin typeface="Tahoma" pitchFamily="34" charset="0"/>
              </a:rPr>
              <a:t>Prof. Dr. Brigitte Unger</a:t>
            </a:r>
          </a:p>
          <a:p>
            <a:pPr algn="l">
              <a:lnSpc>
                <a:spcPct val="81000"/>
              </a:lnSpc>
            </a:pPr>
            <a:r>
              <a:rPr lang="de-DE" altLang="en-US" sz="2400" dirty="0">
                <a:latin typeface="Tahoma" pitchFamily="34" charset="0"/>
              </a:rPr>
              <a:t>Utrecht University </a:t>
            </a:r>
          </a:p>
          <a:p>
            <a:pPr algn="l">
              <a:lnSpc>
                <a:spcPct val="81000"/>
              </a:lnSpc>
            </a:pPr>
            <a:r>
              <a:rPr lang="de-DE" altLang="en-US" sz="2400" dirty="0">
                <a:latin typeface="Tahoma" pitchFamily="34" charset="0"/>
              </a:rPr>
              <a:t>School of Economics</a:t>
            </a:r>
          </a:p>
          <a:p>
            <a:pPr algn="l">
              <a:lnSpc>
                <a:spcPct val="81000"/>
              </a:lnSpc>
            </a:pPr>
            <a:r>
              <a:rPr lang="de-DE" altLang="en-US" sz="2400" dirty="0">
                <a:latin typeface="Tahoma" pitchFamily="34" charset="0"/>
              </a:rPr>
              <a:t>Kriekenpitplein 21</a:t>
            </a:r>
          </a:p>
          <a:p>
            <a:pPr algn="l">
              <a:lnSpc>
                <a:spcPct val="81000"/>
              </a:lnSpc>
            </a:pPr>
            <a:r>
              <a:rPr lang="de-DE" altLang="en-US" sz="2400" dirty="0">
                <a:latin typeface="Tahoma" pitchFamily="34" charset="0"/>
              </a:rPr>
              <a:t>3584EC  Utrecht</a:t>
            </a:r>
          </a:p>
          <a:p>
            <a:pPr algn="l">
              <a:lnSpc>
                <a:spcPct val="81000"/>
              </a:lnSpc>
            </a:pPr>
            <a:r>
              <a:rPr lang="de-DE" altLang="en-US" sz="2400" dirty="0">
                <a:latin typeface="Tahoma" pitchFamily="34" charset="0"/>
              </a:rPr>
              <a:t>Niederlande</a:t>
            </a:r>
          </a:p>
          <a:p>
            <a:pPr algn="l">
              <a:lnSpc>
                <a:spcPct val="81000"/>
              </a:lnSpc>
            </a:pPr>
            <a:r>
              <a:rPr lang="de-DE" altLang="en-US" sz="2400" dirty="0">
                <a:latin typeface="Tahoma" pitchFamily="34" charset="0"/>
              </a:rPr>
              <a:t>Tel   +31-30-2539809</a:t>
            </a:r>
          </a:p>
          <a:p>
            <a:pPr algn="l">
              <a:lnSpc>
                <a:spcPct val="81000"/>
              </a:lnSpc>
            </a:pPr>
            <a:r>
              <a:rPr lang="de-DE" altLang="en-US" sz="2400" dirty="0">
                <a:latin typeface="Tahoma" pitchFamily="34" charset="0"/>
              </a:rPr>
              <a:t>E-mail B.Unger@uu.nl</a:t>
            </a:r>
          </a:p>
        </p:txBody>
      </p:sp>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3438525"/>
            <a:ext cx="396081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1981200"/>
            <a:ext cx="4267200" cy="523220"/>
          </a:xfrm>
          <a:prstGeom prst="rect">
            <a:avLst/>
          </a:prstGeom>
          <a:noFill/>
        </p:spPr>
        <p:txBody>
          <a:bodyPr wrap="square" rtlCol="0">
            <a:spAutoFit/>
          </a:bodyPr>
          <a:lstStyle/>
          <a:p>
            <a:r>
              <a:rPr lang="de-DE" sz="2800" dirty="0">
                <a:solidFill>
                  <a:srgbClr val="0070C0"/>
                </a:solidFill>
                <a:latin typeface="Calibri" panose="020F0502020204030204" pitchFamily="34" charset="0"/>
              </a:rPr>
              <a:t>Vielen Dank!</a:t>
            </a:r>
            <a:endParaRPr lang="en-US" sz="28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657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79388" y="115888"/>
            <a:ext cx="7627937" cy="1068387"/>
          </a:xfrm>
        </p:spPr>
        <p:txBody>
          <a:bodyPr>
            <a:normAutofit fontScale="90000"/>
          </a:bodyPr>
          <a:lstStyle/>
          <a:p>
            <a:pPr eaLnBrk="1" hangingPunct="1"/>
            <a:r>
              <a:rPr lang="en-GB" altLang="en-US" sz="2800" b="1" dirty="0">
                <a:solidFill>
                  <a:srgbClr val="0070C0"/>
                </a:solidFill>
              </a:rPr>
              <a:t>5. </a:t>
            </a:r>
            <a:r>
              <a:rPr lang="en-GB" altLang="en-US" sz="2800" b="1" dirty="0" err="1">
                <a:solidFill>
                  <a:srgbClr val="0070C0"/>
                </a:solidFill>
              </a:rPr>
              <a:t>Nationale</a:t>
            </a:r>
            <a:r>
              <a:rPr lang="en-GB" altLang="en-US" sz="2800" b="1" dirty="0">
                <a:solidFill>
                  <a:srgbClr val="0070C0"/>
                </a:solidFill>
              </a:rPr>
              <a:t> </a:t>
            </a:r>
            <a:r>
              <a:rPr lang="en-GB" altLang="en-US" sz="2800" b="1" dirty="0" err="1">
                <a:solidFill>
                  <a:srgbClr val="0070C0"/>
                </a:solidFill>
              </a:rPr>
              <a:t>Mindestlöhne</a:t>
            </a:r>
            <a:r>
              <a:rPr lang="en-GB" altLang="en-US" sz="2800" b="1" dirty="0">
                <a:solidFill>
                  <a:srgbClr val="0070C0"/>
                </a:solidFill>
              </a:rPr>
              <a:t> in Europa</a:t>
            </a:r>
            <a:br>
              <a:rPr lang="en-GB" altLang="en-US" sz="2800" b="1" dirty="0">
                <a:solidFill>
                  <a:srgbClr val="0070C0"/>
                </a:solidFill>
              </a:rPr>
            </a:br>
            <a:r>
              <a:rPr lang="en-GB" altLang="en-US" sz="2400" b="1" dirty="0">
                <a:solidFill>
                  <a:srgbClr val="B2B2B2"/>
                </a:solidFill>
              </a:rPr>
              <a:t>(pro </a:t>
            </a:r>
            <a:r>
              <a:rPr lang="en-GB" altLang="en-US" sz="2400" b="1" dirty="0" err="1">
                <a:solidFill>
                  <a:srgbClr val="B2B2B2"/>
                </a:solidFill>
              </a:rPr>
              <a:t>Stunde</a:t>
            </a:r>
            <a:r>
              <a:rPr lang="en-GB" altLang="en-US" sz="2400" b="1" dirty="0">
                <a:solidFill>
                  <a:srgbClr val="B2B2B2"/>
                </a:solidFill>
              </a:rPr>
              <a:t>, in Euro, </a:t>
            </a:r>
            <a:r>
              <a:rPr lang="en-GB" altLang="en-US" sz="2400" b="1" dirty="0" err="1">
                <a:solidFill>
                  <a:srgbClr val="B2B2B2"/>
                </a:solidFill>
              </a:rPr>
              <a:t>Jänner</a:t>
            </a:r>
            <a:r>
              <a:rPr lang="en-GB" altLang="en-US" sz="2400" b="1" dirty="0">
                <a:solidFill>
                  <a:srgbClr val="B2B2B2"/>
                </a:solidFill>
              </a:rPr>
              <a:t> 2015)</a:t>
            </a:r>
            <a:br>
              <a:rPr lang="en-GB" altLang="en-US" sz="2800" b="1" dirty="0">
                <a:solidFill>
                  <a:srgbClr val="C00000"/>
                </a:solidFill>
              </a:rPr>
            </a:br>
            <a:endParaRPr lang="en-GB" altLang="en-US" sz="2000" b="1" dirty="0">
              <a:solidFill>
                <a:srgbClr val="C00000"/>
              </a:solidFill>
            </a:endParaRPr>
          </a:p>
        </p:txBody>
      </p:sp>
      <p:pic>
        <p:nvPicPr>
          <p:cNvPr id="11269" name="Picture 6" descr="C:\Users\thorsten-schulten\Desktop\Pictures\WSI-Mindestlohndatenban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2924175"/>
            <a:ext cx="15779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1" name="Diagramm 10"/>
          <p:cNvGraphicFramePr>
            <a:graphicFrameLocks noGrp="1"/>
          </p:cNvGraphicFramePr>
          <p:nvPr/>
        </p:nvGraphicFramePr>
        <p:xfrm>
          <a:off x="200025" y="1028700"/>
          <a:ext cx="8707438" cy="5524500"/>
        </p:xfrm>
        <a:graphic>
          <a:graphicData uri="http://schemas.openxmlformats.org/presentationml/2006/ole">
            <mc:AlternateContent xmlns:mc="http://schemas.openxmlformats.org/markup-compatibility/2006">
              <mc:Choice xmlns:v="urn:schemas-microsoft-com:vml" Requires="v">
                <p:oleObj spid="_x0000_s5128" r:id="rId4" imgW="8705843" imgH="5523455" progId="Excel.Sheet.8">
                  <p:embed/>
                </p:oleObj>
              </mc:Choice>
              <mc:Fallback>
                <p:oleObj r:id="rId4" imgW="8705843" imgH="5523455" progId="Excel.Sheet.8">
                  <p:embed/>
                  <p:pic>
                    <p:nvPicPr>
                      <p:cNvPr id="11271" name="Diagramm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1028700"/>
                        <a:ext cx="8707438" cy="552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1454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179388" y="1588"/>
            <a:ext cx="7632700" cy="1143000"/>
          </a:xfrm>
        </p:spPr>
        <p:txBody>
          <a:bodyPr/>
          <a:lstStyle/>
          <a:p>
            <a:pPr>
              <a:defRPr/>
            </a:pPr>
            <a:r>
              <a:rPr lang="en-GB" altLang="de-DE" sz="3200" b="1" dirty="0">
                <a:solidFill>
                  <a:srgbClr val="C00000"/>
                </a:solidFill>
              </a:rPr>
              <a:t>5. </a:t>
            </a:r>
            <a:r>
              <a:rPr lang="en-GB" altLang="de-DE" sz="3200" b="1" dirty="0" err="1">
                <a:solidFill>
                  <a:srgbClr val="C00000"/>
                </a:solidFill>
              </a:rPr>
              <a:t>Mindestlöhne</a:t>
            </a:r>
            <a:r>
              <a:rPr lang="en-GB" altLang="de-DE" sz="3200" b="1" dirty="0">
                <a:solidFill>
                  <a:srgbClr val="C00000"/>
                </a:solidFill>
              </a:rPr>
              <a:t> in % des </a:t>
            </a:r>
            <a:r>
              <a:rPr lang="en-GB" altLang="de-DE" sz="3200" b="1" dirty="0" err="1">
                <a:solidFill>
                  <a:srgbClr val="C00000"/>
                </a:solidFill>
              </a:rPr>
              <a:t>Medianlohns</a:t>
            </a:r>
            <a:r>
              <a:rPr lang="en-GB" altLang="de-DE" sz="2800" b="1" dirty="0">
                <a:solidFill>
                  <a:schemeClr val="bg1">
                    <a:lumMod val="50000"/>
                  </a:schemeClr>
                </a:solidFill>
              </a:rPr>
              <a:t> 2012</a:t>
            </a:r>
          </a:p>
        </p:txBody>
      </p:sp>
      <p:sp>
        <p:nvSpPr>
          <p:cNvPr id="24580" name="Fußzeilenplatzhalter 5"/>
          <p:cNvSpPr>
            <a:spLocks noGrp="1"/>
          </p:cNvSpPr>
          <p:nvPr>
            <p:ph type="ftr" sz="quarter" idx="4294967295"/>
          </p:nvPr>
        </p:nvSpPr>
        <p:spPr bwMode="auto">
          <a:xfrm>
            <a:off x="0" y="6413500"/>
            <a:ext cx="5400675"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r>
              <a:rPr lang="de-DE" dirty="0">
                <a:solidFill>
                  <a:schemeClr val="bg1">
                    <a:lumMod val="50000"/>
                  </a:schemeClr>
                </a:solidFill>
              </a:rPr>
              <a:t>Thorsten Schulten, Torsten Müller &amp; Line Eldring</a:t>
            </a:r>
          </a:p>
        </p:txBody>
      </p:sp>
      <p:sp>
        <p:nvSpPr>
          <p:cNvPr id="13317" name="Textfeld 1"/>
          <p:cNvSpPr txBox="1">
            <a:spLocks noChangeArrowheads="1"/>
          </p:cNvSpPr>
          <p:nvPr/>
        </p:nvSpPr>
        <p:spPr bwMode="auto">
          <a:xfrm>
            <a:off x="6516688" y="6456363"/>
            <a:ext cx="1223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fontAlgn="base" hangingPunct="0">
              <a:spcAft>
                <a:spcPct val="0"/>
              </a:spcAft>
              <a:buChar char="»"/>
              <a:defRPr sz="2000">
                <a:solidFill>
                  <a:schemeClr val="tx1"/>
                </a:solidFill>
                <a:latin typeface="Arial" pitchFamily="34" charset="0"/>
                <a:cs typeface="Arial" pitchFamily="34" charset="0"/>
              </a:defRPr>
            </a:lvl6pPr>
            <a:lvl7pPr eaLnBrk="0" fontAlgn="base" hangingPunct="0">
              <a:spcAft>
                <a:spcPct val="0"/>
              </a:spcAft>
              <a:buChar char="»"/>
              <a:defRPr sz="2000">
                <a:solidFill>
                  <a:schemeClr val="tx1"/>
                </a:solidFill>
                <a:latin typeface="Arial" pitchFamily="34" charset="0"/>
                <a:cs typeface="Arial" pitchFamily="34" charset="0"/>
              </a:defRPr>
            </a:lvl7pPr>
            <a:lvl8pPr eaLnBrk="0" fontAlgn="base" hangingPunct="0">
              <a:spcAft>
                <a:spcPct val="0"/>
              </a:spcAft>
              <a:buChar char="»"/>
              <a:defRPr sz="2000">
                <a:solidFill>
                  <a:schemeClr val="tx1"/>
                </a:solidFill>
                <a:latin typeface="Arial" pitchFamily="34" charset="0"/>
                <a:cs typeface="Arial" pitchFamily="34" charset="0"/>
              </a:defRPr>
            </a:lvl8pPr>
            <a:lvl9pPr eaLnBrk="0" fontAlgn="base" hangingPunct="0">
              <a:spcAft>
                <a:spcPct val="0"/>
              </a:spcAft>
              <a:buChar char="»"/>
              <a:defRPr sz="2000">
                <a:solidFill>
                  <a:schemeClr val="tx1"/>
                </a:solidFill>
                <a:latin typeface="Arial" pitchFamily="34" charset="0"/>
                <a:cs typeface="Arial" pitchFamily="34" charset="0"/>
              </a:defRPr>
            </a:lvl9pPr>
          </a:lstStyle>
          <a:p>
            <a:pPr algn="ctr"/>
            <a:r>
              <a:rPr lang="en-US" altLang="en-US" sz="1400" b="1">
                <a:solidFill>
                  <a:srgbClr val="7F7F7F"/>
                </a:solidFill>
              </a:rPr>
              <a:t>19 02 2015</a:t>
            </a:r>
            <a:endParaRPr lang="de-DE" altLang="en-US" sz="1400" b="1">
              <a:solidFill>
                <a:srgbClr val="7F7F7F"/>
              </a:solidFill>
            </a:endParaRPr>
          </a:p>
        </p:txBody>
      </p:sp>
      <p:pic>
        <p:nvPicPr>
          <p:cNvPr id="13318" name="Picture 6" descr="C:\Users\thorsten-schulten\Desktop\Pictures\WSI-Mindestlohndatenban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875" y="3141663"/>
            <a:ext cx="157797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9" name="Diagramm 9"/>
          <p:cNvGraphicFramePr>
            <a:graphicFrameLocks noGrp="1"/>
          </p:cNvGraphicFramePr>
          <p:nvPr>
            <p:extLst/>
          </p:nvPr>
        </p:nvGraphicFramePr>
        <p:xfrm>
          <a:off x="273050" y="1074738"/>
          <a:ext cx="8724900" cy="5237162"/>
        </p:xfrm>
        <a:graphic>
          <a:graphicData uri="http://schemas.openxmlformats.org/presentationml/2006/ole">
            <mc:AlternateContent xmlns:mc="http://schemas.openxmlformats.org/markup-compatibility/2006">
              <mc:Choice xmlns:v="urn:schemas-microsoft-com:vml" Requires="v">
                <p:oleObj spid="_x0000_s6152" name="Arbeitsblatt" r:id="rId5" imgW="8725029" imgH="5238871" progId="Excel.Sheet.8">
                  <p:embed/>
                </p:oleObj>
              </mc:Choice>
              <mc:Fallback>
                <p:oleObj name="Arbeitsblatt" r:id="rId5" imgW="8725029" imgH="5238871" progId="Excel.Sheet.8">
                  <p:embed/>
                  <p:pic>
                    <p:nvPicPr>
                      <p:cNvPr id="13319" name="Diagramm 9"/>
                      <p:cNvPicPr>
                        <a:picLocks noGrp="1" noChangeArrowheads="1"/>
                      </p:cNvPicPr>
                      <p:nvPr/>
                    </p:nvPicPr>
                    <p:blipFill>
                      <a:blip r:embed="rId6"/>
                      <a:srcRect/>
                      <a:stretch>
                        <a:fillRect/>
                      </a:stretch>
                    </p:blipFill>
                    <p:spPr bwMode="auto">
                      <a:xfrm>
                        <a:off x="273050" y="1074738"/>
                        <a:ext cx="8724900" cy="523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1154702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947415"/>
            <a:ext cx="9392174" cy="720080"/>
          </a:xfrm>
        </p:spPr>
        <p:txBody>
          <a:bodyPr>
            <a:normAutofit/>
          </a:bodyPr>
          <a:lstStyle/>
          <a:p>
            <a:r>
              <a:rPr lang="de-DE" sz="2800" dirty="0">
                <a:latin typeface="Calibri" panose="020F0502020204030204" pitchFamily="34" charset="0"/>
                <a:cs typeface="Calibri" panose="020F0502020204030204" pitchFamily="34" charset="0"/>
              </a:rPr>
              <a:t>1. Armutspolitik  – die ersten 15 Jahre</a:t>
            </a:r>
          </a:p>
        </p:txBody>
      </p:sp>
      <p:sp>
        <p:nvSpPr>
          <p:cNvPr id="3" name="Untertitel 2"/>
          <p:cNvSpPr>
            <a:spLocks noGrp="1"/>
          </p:cNvSpPr>
          <p:nvPr>
            <p:ph idx="1"/>
          </p:nvPr>
        </p:nvSpPr>
        <p:spPr>
          <a:xfrm>
            <a:off x="504825" y="1771467"/>
            <a:ext cx="8280400" cy="4679950"/>
          </a:xfrm>
        </p:spPr>
        <p:txBody>
          <a:bodyPr>
            <a:normAutofit lnSpcReduction="10000"/>
          </a:bodyPr>
          <a:lstStyle/>
          <a:p>
            <a:pPr>
              <a:spcBef>
                <a:spcPts val="400"/>
              </a:spcBef>
            </a:pPr>
            <a:r>
              <a:rPr lang="de-DE" b="1" dirty="0">
                <a:solidFill>
                  <a:schemeClr val="accent1"/>
                </a:solidFill>
                <a:latin typeface="Calibri" panose="020F0502020204030204" pitchFamily="34" charset="0"/>
                <a:ea typeface="+mj-ea"/>
                <a:cs typeface="Calibri" panose="020F0502020204030204" pitchFamily="34" charset="0"/>
              </a:rPr>
              <a:t>1975-1980 1. Anti-Armutsprogramm </a:t>
            </a:r>
            <a:r>
              <a:rPr lang="de-DE" dirty="0">
                <a:solidFill>
                  <a:srgbClr val="FF0000"/>
                </a:solidFill>
                <a:latin typeface="Calibri" panose="020F0502020204030204" pitchFamily="34" charset="0"/>
                <a:ea typeface="+mj-ea"/>
                <a:cs typeface="Calibri" panose="020F0502020204030204" pitchFamily="34" charset="0"/>
              </a:rPr>
              <a:t>Bestandsaufnahme</a:t>
            </a:r>
          </a:p>
          <a:p>
            <a:pPr lvl="1"/>
            <a:r>
              <a:rPr lang="de-DE" dirty="0">
                <a:latin typeface="Calibri" panose="020F0502020204030204" pitchFamily="34" charset="0"/>
                <a:cs typeface="Calibri" panose="020F0502020204030204" pitchFamily="34" charset="0"/>
              </a:rPr>
              <a:t>Berichte über die Armutssituation in den Mitgliedsländern</a:t>
            </a:r>
          </a:p>
          <a:p>
            <a:pPr lvl="1">
              <a:spcAft>
                <a:spcPts val="600"/>
              </a:spcAft>
            </a:pPr>
            <a:r>
              <a:rPr lang="de-DE" dirty="0">
                <a:latin typeface="Calibri" panose="020F0502020204030204" pitchFamily="34" charset="0"/>
                <a:cs typeface="Calibri" panose="020F0502020204030204" pitchFamily="34" charset="0"/>
              </a:rPr>
              <a:t>Erste Berichte über Strategien der Armutsbekämpfung</a:t>
            </a:r>
          </a:p>
          <a:p>
            <a:pPr>
              <a:spcBef>
                <a:spcPts val="400"/>
              </a:spcBef>
            </a:pPr>
            <a:r>
              <a:rPr lang="de-DE" b="1" dirty="0">
                <a:solidFill>
                  <a:schemeClr val="accent1"/>
                </a:solidFill>
                <a:latin typeface="Calibri" panose="020F0502020204030204" pitchFamily="34" charset="0"/>
                <a:ea typeface="+mj-ea"/>
                <a:cs typeface="Calibri" panose="020F0502020204030204" pitchFamily="34" charset="0"/>
              </a:rPr>
              <a:t>1986-1989 2. Anti-Armutsprogramm</a:t>
            </a:r>
          </a:p>
          <a:p>
            <a:pPr lvl="1">
              <a:spcBef>
                <a:spcPts val="0"/>
              </a:spcBef>
            </a:pPr>
            <a:r>
              <a:rPr lang="de-DE" dirty="0">
                <a:latin typeface="Calibri" panose="020F0502020204030204" pitchFamily="34" charset="0"/>
                <a:cs typeface="Calibri" panose="020F0502020204030204" pitchFamily="34" charset="0"/>
              </a:rPr>
              <a:t>Evaluation der Armutsbekämpfungsstrategien der Mitgliedsländer</a:t>
            </a:r>
          </a:p>
          <a:p>
            <a:pPr lvl="1"/>
            <a:r>
              <a:rPr lang="de-DE" dirty="0">
                <a:latin typeface="Calibri" panose="020F0502020204030204" pitchFamily="34" charset="0"/>
                <a:cs typeface="Calibri" panose="020F0502020204030204" pitchFamily="34" charset="0"/>
              </a:rPr>
              <a:t>Verbesserung der Datengrundlage</a:t>
            </a:r>
          </a:p>
          <a:p>
            <a:pPr lvl="1"/>
            <a:r>
              <a:rPr lang="de-DE" dirty="0">
                <a:solidFill>
                  <a:srgbClr val="FF0000"/>
                </a:solidFill>
                <a:latin typeface="Calibri" panose="020F0502020204030204" pitchFamily="34" charset="0"/>
                <a:cs typeface="Calibri" panose="020F0502020204030204" pitchFamily="34" charset="0"/>
              </a:rPr>
              <a:t>Armutsdefinition der EU (1984) bis heute gültig </a:t>
            </a:r>
            <a:r>
              <a:rPr lang="de-DE" dirty="0">
                <a:latin typeface="Calibri" panose="020F0502020204030204" pitchFamily="34" charset="0"/>
                <a:cs typeface="Calibri" panose="020F0502020204030204" pitchFamily="34" charset="0"/>
              </a:rPr>
              <a:t> </a:t>
            </a:r>
          </a:p>
          <a:p>
            <a:pPr marL="914400" lvl="2" indent="0">
              <a:buNone/>
            </a:pPr>
            <a:r>
              <a:rPr lang="de-DE" sz="2000" dirty="0">
                <a:latin typeface="Calibri" panose="020F0502020204030204" pitchFamily="34" charset="0"/>
                <a:cs typeface="Calibri" panose="020F0502020204030204" pitchFamily="34" charset="0"/>
              </a:rPr>
              <a:t>"Als verarmt sind jene Einzelpersonen, Familien und Personengruppen anzusehen, die über so geringe (</a:t>
            </a:r>
            <a:r>
              <a:rPr lang="de-DE" sz="2000" b="1" dirty="0">
                <a:solidFill>
                  <a:schemeClr val="accent1"/>
                </a:solidFill>
                <a:latin typeface="Calibri" panose="020F0502020204030204" pitchFamily="34" charset="0"/>
                <a:cs typeface="Calibri" panose="020F0502020204030204" pitchFamily="34" charset="0"/>
              </a:rPr>
              <a:t>materielle, kulturelle und soziale) Mittel </a:t>
            </a:r>
            <a:r>
              <a:rPr lang="de-DE" sz="2000" dirty="0">
                <a:latin typeface="Calibri" panose="020F0502020204030204" pitchFamily="34" charset="0"/>
                <a:cs typeface="Calibri" panose="020F0502020204030204" pitchFamily="34" charset="0"/>
              </a:rPr>
              <a:t>verfügen, dass sie von der </a:t>
            </a:r>
            <a:r>
              <a:rPr lang="de-DE" sz="2000" b="1" dirty="0">
                <a:solidFill>
                  <a:schemeClr val="accent1"/>
                </a:solidFill>
                <a:latin typeface="Calibri" panose="020F0502020204030204" pitchFamily="34" charset="0"/>
                <a:cs typeface="Calibri" panose="020F0502020204030204" pitchFamily="34" charset="0"/>
              </a:rPr>
              <a:t>Lebensweise ausgeschlossen </a:t>
            </a:r>
            <a:r>
              <a:rPr lang="de-DE" sz="2000" dirty="0">
                <a:latin typeface="Calibri" panose="020F0502020204030204" pitchFamily="34" charset="0"/>
                <a:cs typeface="Calibri" panose="020F0502020204030204" pitchFamily="34" charset="0"/>
              </a:rPr>
              <a:t>sind, die in dem Mitgliedstaat, in dem sie leben, als Minimum annehmbar ist."</a:t>
            </a:r>
          </a:p>
          <a:p>
            <a:pPr lvl="1"/>
            <a:endParaRPr lang="de-DE" dirty="0"/>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smtClean="0">
                <a:solidFill>
                  <a:prstClr val="black"/>
                </a:solidFill>
              </a:rPr>
              <a:pPr/>
              <a:t>4</a:t>
            </a:fld>
            <a:endParaRPr>
              <a:solidFill>
                <a:prstClr val="black"/>
              </a:solidFill>
            </a:endParaRPr>
          </a:p>
        </p:txBody>
      </p:sp>
    </p:spTree>
    <p:extLst>
      <p:ext uri="{BB962C8B-B14F-4D97-AF65-F5344CB8AC3E}">
        <p14:creationId xmlns:p14="http://schemas.microsoft.com/office/powerpoint/2010/main" val="161184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3" y="908720"/>
            <a:ext cx="5846823" cy="533742"/>
          </a:xfrm>
        </p:spPr>
        <p:txBody>
          <a:bodyPr>
            <a:normAutofit/>
          </a:bodyPr>
          <a:lstStyle/>
          <a:p>
            <a:r>
              <a:rPr lang="de-DE" sz="2800" dirty="0">
                <a:latin typeface="Calibri" panose="020F0502020204030204" pitchFamily="34" charset="0"/>
                <a:cs typeface="Calibri" panose="020F0502020204030204" pitchFamily="34" charset="0"/>
              </a:rPr>
              <a:t>1. EU Armutspolitik 1990-2000</a:t>
            </a:r>
          </a:p>
        </p:txBody>
      </p:sp>
      <p:sp>
        <p:nvSpPr>
          <p:cNvPr id="3" name="Untertitel 2"/>
          <p:cNvSpPr>
            <a:spLocks noGrp="1"/>
          </p:cNvSpPr>
          <p:nvPr>
            <p:ph idx="1"/>
          </p:nvPr>
        </p:nvSpPr>
        <p:spPr>
          <a:xfrm>
            <a:off x="252412" y="1662114"/>
            <a:ext cx="8986089" cy="4679949"/>
          </a:xfrm>
        </p:spPr>
        <p:txBody>
          <a:bodyPr>
            <a:normAutofit/>
          </a:bodyPr>
          <a:lstStyle/>
          <a:p>
            <a:r>
              <a:rPr lang="de-DE" b="1" dirty="0">
                <a:solidFill>
                  <a:schemeClr val="accent1"/>
                </a:solidFill>
                <a:latin typeface="Calibri" panose="020F0502020204030204" pitchFamily="34" charset="0"/>
                <a:ea typeface="+mj-ea"/>
                <a:cs typeface="Calibri" panose="020F0502020204030204" pitchFamily="34" charset="0"/>
              </a:rPr>
              <a:t>1990-1994 3. Anti-Armutsprogramm </a:t>
            </a:r>
            <a:endParaRPr lang="de-DE" b="1" dirty="0">
              <a:solidFill>
                <a:srgbClr val="FF0000"/>
              </a:solidFill>
              <a:latin typeface="Calibri" panose="020F0502020204030204" pitchFamily="34" charset="0"/>
              <a:ea typeface="+mj-ea"/>
              <a:cs typeface="Calibri" panose="020F0502020204030204" pitchFamily="34" charset="0"/>
            </a:endParaRPr>
          </a:p>
          <a:p>
            <a:pPr lvl="1"/>
            <a:r>
              <a:rPr lang="de-DE" sz="2400" dirty="0">
                <a:solidFill>
                  <a:srgbClr val="FF0000"/>
                </a:solidFill>
                <a:latin typeface="Calibri" panose="020F0502020204030204" pitchFamily="34" charset="0"/>
                <a:cs typeface="Calibri" panose="020F0502020204030204" pitchFamily="34" charset="0"/>
              </a:rPr>
              <a:t>Länderübergreifende Studien</a:t>
            </a:r>
          </a:p>
          <a:p>
            <a:pPr lvl="1"/>
            <a:r>
              <a:rPr lang="de-DE" sz="2400" dirty="0">
                <a:latin typeface="Calibri" panose="020F0502020204030204" pitchFamily="34" charset="0"/>
                <a:cs typeface="Calibri" panose="020F0502020204030204" pitchFamily="34" charset="0"/>
              </a:rPr>
              <a:t>„</a:t>
            </a:r>
            <a:r>
              <a:rPr lang="de-DE" sz="2400" dirty="0" err="1">
                <a:latin typeface="Calibri" panose="020F0502020204030204" pitchFamily="34" charset="0"/>
                <a:cs typeface="Calibri" panose="020F0502020204030204" pitchFamily="34" charset="0"/>
              </a:rPr>
              <a:t>Observatory</a:t>
            </a:r>
            <a:r>
              <a:rPr lang="de-DE" sz="2400" dirty="0">
                <a:latin typeface="Calibri" panose="020F0502020204030204" pitchFamily="34" charset="0"/>
                <a:cs typeface="Calibri" panose="020F0502020204030204" pitchFamily="34" charset="0"/>
              </a:rPr>
              <a:t> on </a:t>
            </a:r>
            <a:r>
              <a:rPr lang="de-DE" sz="2400" dirty="0" err="1">
                <a:latin typeface="Calibri" panose="020F0502020204030204" pitchFamily="34" charset="0"/>
                <a:cs typeface="Calibri" panose="020F0502020204030204" pitchFamily="34" charset="0"/>
              </a:rPr>
              <a:t>policies</a:t>
            </a:r>
            <a:r>
              <a:rPr lang="de-DE" sz="2400" dirty="0">
                <a:latin typeface="Calibri" panose="020F0502020204030204" pitchFamily="34" charset="0"/>
                <a:cs typeface="Calibri" panose="020F0502020204030204" pitchFamily="34" charset="0"/>
              </a:rPr>
              <a:t> to </a:t>
            </a:r>
            <a:r>
              <a:rPr lang="de-DE" sz="2400" dirty="0" err="1">
                <a:latin typeface="Calibri" panose="020F0502020204030204" pitchFamily="34" charset="0"/>
                <a:cs typeface="Calibri" panose="020F0502020204030204" pitchFamily="34" charset="0"/>
              </a:rPr>
              <a:t>combat</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social</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exclusion</a:t>
            </a:r>
            <a:r>
              <a:rPr lang="de-DE" sz="2400" dirty="0">
                <a:latin typeface="Calibri" panose="020F0502020204030204" pitchFamily="34" charset="0"/>
                <a:cs typeface="Calibri" panose="020F0502020204030204" pitchFamily="34" charset="0"/>
              </a:rPr>
              <a:t>“</a:t>
            </a:r>
          </a:p>
          <a:p>
            <a:pPr lvl="1"/>
            <a:r>
              <a:rPr lang="de-DE" sz="2400" dirty="0">
                <a:latin typeface="Calibri" panose="020F0502020204030204" pitchFamily="34" charset="0"/>
                <a:cs typeface="Calibri" panose="020F0502020204030204" pitchFamily="34" charset="0"/>
              </a:rPr>
              <a:t>Begrifflicher Wandel von „Armut“ zu </a:t>
            </a:r>
            <a:r>
              <a:rPr lang="de-DE" sz="2400" dirty="0">
                <a:solidFill>
                  <a:srgbClr val="FF0000"/>
                </a:solidFill>
                <a:latin typeface="Calibri" panose="020F0502020204030204" pitchFamily="34" charset="0"/>
                <a:cs typeface="Calibri" panose="020F0502020204030204" pitchFamily="34" charset="0"/>
              </a:rPr>
              <a:t>„Sozialer Exklusion“</a:t>
            </a:r>
          </a:p>
          <a:p>
            <a:pPr marL="0" indent="0">
              <a:buNone/>
            </a:pPr>
            <a:r>
              <a:rPr lang="de-DE" dirty="0">
                <a:latin typeface="Calibri" panose="020F0502020204030204" pitchFamily="34" charset="0"/>
                <a:cs typeface="Calibri" panose="020F0502020204030204" pitchFamily="34" charset="0"/>
              </a:rPr>
              <a:t>    Viertes Anti-Armutsprogramm kommt nicht zustande. Stattdessen:</a:t>
            </a:r>
          </a:p>
          <a:p>
            <a:r>
              <a:rPr lang="de-DE" b="1" dirty="0">
                <a:solidFill>
                  <a:schemeClr val="accent1"/>
                </a:solidFill>
                <a:latin typeface="Calibri" panose="020F0502020204030204" pitchFamily="34" charset="0"/>
                <a:ea typeface="+mj-ea"/>
                <a:cs typeface="Calibri" panose="020F0502020204030204" pitchFamily="34" charset="0"/>
              </a:rPr>
              <a:t>Offene Methode der Koordinierung (OMK) zu sozialer Inklusion</a:t>
            </a:r>
          </a:p>
          <a:p>
            <a:pPr marL="0" indent="0">
              <a:buNone/>
            </a:pPr>
            <a:r>
              <a:rPr lang="de-DE" b="1" dirty="0">
                <a:solidFill>
                  <a:schemeClr val="accent1"/>
                </a:solidFill>
                <a:latin typeface="Calibri" panose="020F0502020204030204" pitchFamily="34" charset="0"/>
                <a:ea typeface="+mj-ea"/>
                <a:cs typeface="Calibri" panose="020F0502020204030204" pitchFamily="34" charset="0"/>
              </a:rPr>
              <a:t>     (seit 2000) </a:t>
            </a:r>
          </a:p>
          <a:p>
            <a:pPr lvl="1"/>
            <a:r>
              <a:rPr lang="de-DE" sz="2400" dirty="0">
                <a:latin typeface="Calibri" panose="020F0502020204030204" pitchFamily="34" charset="0"/>
                <a:cs typeface="Calibri" panose="020F0502020204030204" pitchFamily="34" charset="0"/>
              </a:rPr>
              <a:t>Laeken-Indikatoren (2001) statistische Armutsmasse </a:t>
            </a:r>
          </a:p>
          <a:p>
            <a:pPr lvl="1"/>
            <a:r>
              <a:rPr lang="de-DE" sz="2400" dirty="0">
                <a:latin typeface="Calibri" panose="020F0502020204030204" pitchFamily="34" charset="0"/>
                <a:cs typeface="Calibri" panose="020F0502020204030204" pitchFamily="34" charset="0"/>
              </a:rPr>
              <a:t>Enge Verbindung zu DG </a:t>
            </a:r>
            <a:r>
              <a:rPr lang="de-DE" sz="2400" dirty="0">
                <a:solidFill>
                  <a:srgbClr val="FF0000"/>
                </a:solidFill>
                <a:latin typeface="Calibri" panose="020F0502020204030204" pitchFamily="34" charset="0"/>
                <a:cs typeface="Calibri" panose="020F0502020204030204" pitchFamily="34" charset="0"/>
              </a:rPr>
              <a:t>Employment</a:t>
            </a:r>
          </a:p>
          <a:p>
            <a:pPr lvl="1"/>
            <a:r>
              <a:rPr lang="de-DE" sz="2400" dirty="0">
                <a:latin typeface="Calibri" panose="020F0502020204030204" pitchFamily="34" charset="0"/>
                <a:cs typeface="Calibri" panose="020F0502020204030204" pitchFamily="34" charset="0"/>
              </a:rPr>
              <a:t>OMK ist „Soft Law“, Best Practices</a:t>
            </a:r>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smtClean="0">
                <a:solidFill>
                  <a:prstClr val="black"/>
                </a:solidFill>
              </a:rPr>
              <a:pPr/>
              <a:t>5</a:t>
            </a:fld>
            <a:endParaRPr>
              <a:solidFill>
                <a:prstClr val="black"/>
              </a:solidFill>
            </a:endParaRPr>
          </a:p>
        </p:txBody>
      </p:sp>
    </p:spTree>
    <p:extLst>
      <p:ext uri="{BB962C8B-B14F-4D97-AF65-F5344CB8AC3E}">
        <p14:creationId xmlns:p14="http://schemas.microsoft.com/office/powerpoint/2010/main" val="282918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98240"/>
            <a:ext cx="9180760" cy="558552"/>
          </a:xfrm>
        </p:spPr>
        <p:txBody>
          <a:bodyPr>
            <a:normAutofit/>
          </a:bodyPr>
          <a:lstStyle/>
          <a:p>
            <a:r>
              <a:rPr lang="de-DE" sz="2800" dirty="0">
                <a:latin typeface="Calibri" panose="020F0502020204030204" pitchFamily="34" charset="0"/>
                <a:cs typeface="Calibri" panose="020F0502020204030204" pitchFamily="34" charset="0"/>
              </a:rPr>
              <a:t>1. EU Armutspolitik - OMK zu sozialer Inklusion</a:t>
            </a:r>
          </a:p>
        </p:txBody>
      </p:sp>
      <p:sp>
        <p:nvSpPr>
          <p:cNvPr id="3" name="Untertitel 2"/>
          <p:cNvSpPr>
            <a:spLocks noGrp="1"/>
          </p:cNvSpPr>
          <p:nvPr>
            <p:ph idx="1"/>
          </p:nvPr>
        </p:nvSpPr>
        <p:spPr>
          <a:xfrm>
            <a:off x="107504" y="1556791"/>
            <a:ext cx="8856984" cy="5026571"/>
          </a:xfrm>
        </p:spPr>
        <p:txBody>
          <a:bodyPr>
            <a:normAutofit fontScale="92500" lnSpcReduction="20000"/>
          </a:bodyPr>
          <a:lstStyle/>
          <a:p>
            <a:r>
              <a:rPr lang="de-DE" b="1" dirty="0">
                <a:solidFill>
                  <a:schemeClr val="accent1"/>
                </a:solidFill>
                <a:latin typeface="Calibri" panose="020F0502020204030204" pitchFamily="34" charset="0"/>
                <a:ea typeface="+mj-ea"/>
                <a:cs typeface="Calibri" panose="020F0502020204030204" pitchFamily="34" charset="0"/>
              </a:rPr>
              <a:t>4 Kernziele</a:t>
            </a:r>
          </a:p>
          <a:p>
            <a:pPr marL="720000" lvl="1" indent="-457200">
              <a:buFont typeface="+mj-lt"/>
              <a:buAutoNum type="arabicPeriod"/>
            </a:pPr>
            <a:r>
              <a:rPr lang="de-DE" sz="2400" dirty="0">
                <a:latin typeface="Calibri" panose="020F0502020204030204" pitchFamily="34" charset="0"/>
                <a:cs typeface="Calibri" panose="020F0502020204030204" pitchFamily="34" charset="0"/>
              </a:rPr>
              <a:t>Förderung von </a:t>
            </a:r>
            <a:r>
              <a:rPr lang="de-DE" sz="2400" b="1" dirty="0">
                <a:solidFill>
                  <a:schemeClr val="accent1"/>
                </a:solidFill>
                <a:latin typeface="Calibri" panose="020F0502020204030204" pitchFamily="34" charset="0"/>
                <a:cs typeface="Calibri" panose="020F0502020204030204" pitchFamily="34" charset="0"/>
              </a:rPr>
              <a:t>Teilnahme am Erwerbsleben</a:t>
            </a:r>
            <a:r>
              <a:rPr lang="de-DE" sz="2400" b="1" i="1" dirty="0">
                <a:solidFill>
                  <a:srgbClr val="FF0000"/>
                </a:solidFill>
                <a:latin typeface="Calibri" panose="020F0502020204030204" pitchFamily="34" charset="0"/>
                <a:cs typeface="Calibri" panose="020F0502020204030204" pitchFamily="34" charset="0"/>
              </a:rPr>
              <a:t> </a:t>
            </a:r>
            <a:r>
              <a:rPr lang="de-DE" sz="2400" dirty="0">
                <a:latin typeface="Calibri" panose="020F0502020204030204" pitchFamily="34" charset="0"/>
                <a:cs typeface="Calibri" panose="020F0502020204030204" pitchFamily="34" charset="0"/>
              </a:rPr>
              <a:t>und Zugang zu Ressourcen und Dienstleistungen</a:t>
            </a:r>
          </a:p>
          <a:p>
            <a:pPr marL="720000" lvl="1" indent="-457200">
              <a:buFont typeface="+mj-lt"/>
              <a:buAutoNum type="arabicPeriod"/>
            </a:pPr>
            <a:r>
              <a:rPr lang="de-DE" sz="2400" dirty="0">
                <a:latin typeface="Calibri" panose="020F0502020204030204" pitchFamily="34" charset="0"/>
                <a:cs typeface="Calibri" panose="020F0502020204030204" pitchFamily="34" charset="0"/>
              </a:rPr>
              <a:t>Vermeidung von Ausgrenzung</a:t>
            </a:r>
          </a:p>
          <a:p>
            <a:pPr marL="720000" lvl="1" indent="-457200">
              <a:buFont typeface="+mj-lt"/>
              <a:buAutoNum type="arabicPeriod"/>
            </a:pPr>
            <a:r>
              <a:rPr lang="de-DE" sz="2400" dirty="0">
                <a:latin typeface="Calibri" panose="020F0502020204030204" pitchFamily="34" charset="0"/>
                <a:cs typeface="Calibri" panose="020F0502020204030204" pitchFamily="34" charset="0"/>
              </a:rPr>
              <a:t>Förderung der sozial am stärksten gefährdeten Personen</a:t>
            </a:r>
          </a:p>
          <a:p>
            <a:pPr marL="720000" lvl="1" indent="-457200">
              <a:buFont typeface="+mj-lt"/>
              <a:buAutoNum type="arabicPeriod"/>
            </a:pPr>
            <a:r>
              <a:rPr lang="de-DE" sz="2400" dirty="0">
                <a:latin typeface="Calibri" panose="020F0502020204030204" pitchFamily="34" charset="0"/>
                <a:cs typeface="Calibri" panose="020F0502020204030204" pitchFamily="34" charset="0"/>
              </a:rPr>
              <a:t>Mobilisierung aller Akteure</a:t>
            </a:r>
          </a:p>
          <a:p>
            <a:r>
              <a:rPr lang="de-DE" b="1" dirty="0">
                <a:solidFill>
                  <a:schemeClr val="accent1"/>
                </a:solidFill>
                <a:latin typeface="Calibri" panose="020F0502020204030204" pitchFamily="34" charset="0"/>
                <a:ea typeface="+mj-ea"/>
                <a:cs typeface="Calibri" panose="020F0502020204030204" pitchFamily="34" charset="0"/>
              </a:rPr>
              <a:t>Kerninstrumente</a:t>
            </a:r>
          </a:p>
          <a:p>
            <a:pPr marL="704850" lvl="1" indent="-342900"/>
            <a:r>
              <a:rPr lang="de-DE" sz="2400" dirty="0">
                <a:latin typeface="Calibri" panose="020F0502020204030204" pitchFamily="34" charset="0"/>
                <a:cs typeface="Calibri" panose="020F0502020204030204" pitchFamily="34" charset="0"/>
              </a:rPr>
              <a:t>Nationale Inklusionspläne</a:t>
            </a:r>
          </a:p>
          <a:p>
            <a:pPr marL="704850" lvl="1" indent="-342900"/>
            <a:r>
              <a:rPr lang="de-DE" sz="2400" dirty="0">
                <a:latin typeface="Calibri" panose="020F0502020204030204" pitchFamily="34" charset="0"/>
                <a:cs typeface="Calibri" panose="020F0502020204030204" pitchFamily="34" charset="0"/>
              </a:rPr>
              <a:t>Peer-Review-Meetings</a:t>
            </a:r>
          </a:p>
          <a:p>
            <a:pPr marL="704850" lvl="1" indent="-342900"/>
            <a:r>
              <a:rPr lang="de-DE" sz="2400" dirty="0">
                <a:latin typeface="Calibri" panose="020F0502020204030204" pitchFamily="34" charset="0"/>
                <a:cs typeface="Calibri" panose="020F0502020204030204" pitchFamily="34" charset="0"/>
              </a:rPr>
              <a:t>Benchmarking</a:t>
            </a:r>
          </a:p>
          <a:p>
            <a:pPr marL="704850" lvl="1" indent="-342900"/>
            <a:r>
              <a:rPr lang="de-DE" sz="2400" dirty="0">
                <a:latin typeface="Calibri" panose="020F0502020204030204" pitchFamily="34" charset="0"/>
                <a:cs typeface="Calibri" panose="020F0502020204030204" pitchFamily="34" charset="0"/>
              </a:rPr>
              <a:t>Netzwerk von Wissenschaftlern, Sozialpartnern und </a:t>
            </a:r>
            <a:r>
              <a:rPr lang="de-DE" sz="2400" dirty="0" err="1">
                <a:latin typeface="Calibri" panose="020F0502020204030204" pitchFamily="34" charset="0"/>
                <a:cs typeface="Calibri" panose="020F0502020204030204" pitchFamily="34" charset="0"/>
              </a:rPr>
              <a:t>NGOs</a:t>
            </a:r>
            <a:r>
              <a:rPr lang="de-DE" sz="2400" dirty="0">
                <a:latin typeface="Calibri" panose="020F0502020204030204" pitchFamily="34" charset="0"/>
                <a:cs typeface="Calibri" panose="020F0502020204030204" pitchFamily="34" charset="0"/>
              </a:rPr>
              <a:t>  </a:t>
            </a:r>
          </a:p>
          <a:p>
            <a:pPr marL="704850" lvl="1" indent="-342900"/>
            <a:r>
              <a:rPr lang="de-DE" sz="2400" dirty="0">
                <a:latin typeface="Calibri" panose="020F0502020204030204" pitchFamily="34" charset="0"/>
                <a:cs typeface="Calibri" panose="020F0502020204030204" pitchFamily="34" charset="0"/>
              </a:rPr>
              <a:t>Aktionsprogramm zur Bekämpfung von sozialer Ausgrenzung</a:t>
            </a:r>
          </a:p>
          <a:p>
            <a:pPr marL="704850" lvl="1" indent="-342900"/>
            <a:r>
              <a:rPr lang="de-DE" sz="2400" dirty="0">
                <a:solidFill>
                  <a:srgbClr val="FF0000"/>
                </a:solidFill>
                <a:latin typeface="Calibri" panose="020F0502020204030204" pitchFamily="34" charset="0"/>
                <a:cs typeface="Calibri" panose="020F0502020204030204" pitchFamily="34" charset="0"/>
              </a:rPr>
              <a:t>EU Survey on Income and Living Conditions (EU-SILC), </a:t>
            </a:r>
            <a:r>
              <a:rPr lang="de-DE" sz="2400" dirty="0">
                <a:latin typeface="Calibri" panose="020F0502020204030204" pitchFamily="34" charset="0"/>
                <a:cs typeface="Calibri" panose="020F0502020204030204" pitchFamily="34" charset="0"/>
              </a:rPr>
              <a:t>Harmonisierung der Daten </a:t>
            </a:r>
          </a:p>
          <a:p>
            <a:pPr marL="704850" lvl="1" indent="-342900"/>
            <a:endParaRPr lang="de-DE" dirty="0">
              <a:latin typeface="Calibri" panose="020F0502020204030204" pitchFamily="34" charset="0"/>
              <a:cs typeface="Calibri" panose="020F0502020204030204" pitchFamily="34" charset="0"/>
            </a:endParaRPr>
          </a:p>
          <a:p>
            <a:pPr marL="704850" lvl="1" indent="-342900"/>
            <a:endParaRPr lang="de-DE" dirty="0"/>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smtClean="0">
                <a:solidFill>
                  <a:prstClr val="black"/>
                </a:solidFill>
              </a:rPr>
              <a:pPr/>
              <a:t>6</a:t>
            </a:fld>
            <a:endParaRPr>
              <a:solidFill>
                <a:prstClr val="black"/>
              </a:solidFill>
            </a:endParaRPr>
          </a:p>
        </p:txBody>
      </p:sp>
    </p:spTree>
    <p:extLst>
      <p:ext uri="{BB962C8B-B14F-4D97-AF65-F5344CB8AC3E}">
        <p14:creationId xmlns:p14="http://schemas.microsoft.com/office/powerpoint/2010/main" val="129526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324" y="1196752"/>
            <a:ext cx="8532688" cy="468660"/>
          </a:xfrm>
        </p:spPr>
        <p:txBody>
          <a:bodyPr/>
          <a:lstStyle/>
          <a:p>
            <a:r>
              <a:rPr lang="de-DE" sz="2800" dirty="0">
                <a:latin typeface="Calibri" panose="020F0502020204030204" pitchFamily="34" charset="0"/>
                <a:cs typeface="Calibri" panose="020F0502020204030204" pitchFamily="34" charset="0"/>
              </a:rPr>
              <a:t>1. EU Armutspolitik  2010 - Europa 2020  Ziele</a:t>
            </a:r>
          </a:p>
        </p:txBody>
      </p:sp>
      <p:sp>
        <p:nvSpPr>
          <p:cNvPr id="3" name="Untertitel 2"/>
          <p:cNvSpPr>
            <a:spLocks noGrp="1"/>
          </p:cNvSpPr>
          <p:nvPr>
            <p:ph idx="1"/>
          </p:nvPr>
        </p:nvSpPr>
        <p:spPr>
          <a:xfrm>
            <a:off x="518260" y="1902277"/>
            <a:ext cx="8280400" cy="4679950"/>
          </a:xfrm>
        </p:spPr>
        <p:txBody>
          <a:bodyPr>
            <a:normAutofit/>
          </a:bodyPr>
          <a:lstStyle/>
          <a:p>
            <a:pPr marL="0" indent="0">
              <a:buNone/>
            </a:pPr>
            <a:r>
              <a:rPr lang="de-DE" sz="2200" dirty="0">
                <a:latin typeface="Calibri" panose="020F0502020204030204" pitchFamily="34" charset="0"/>
                <a:cs typeface="Calibri" panose="020F0502020204030204" pitchFamily="34" charset="0"/>
              </a:rPr>
              <a:t>Nachfolge der Lissabonstrategie</a:t>
            </a:r>
          </a:p>
          <a:p>
            <a:pPr marL="342900" indent="-342900"/>
            <a:r>
              <a:rPr lang="de-DE" sz="2200"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Smart, sustainable and </a:t>
            </a:r>
            <a:r>
              <a:rPr lang="en-US" sz="2200" dirty="0">
                <a:solidFill>
                  <a:srgbClr val="FF0000"/>
                </a:solidFill>
                <a:latin typeface="Calibri" panose="020F0502020204030204" pitchFamily="34" charset="0"/>
                <a:cs typeface="Calibri" panose="020F0502020204030204" pitchFamily="34" charset="0"/>
              </a:rPr>
              <a:t>inclusive growth</a:t>
            </a:r>
            <a:r>
              <a:rPr lang="en-US" sz="2200" dirty="0">
                <a:latin typeface="Calibri" panose="020F0502020204030204" pitchFamily="34" charset="0"/>
                <a:cs typeface="Calibri" panose="020F0502020204030204" pitchFamily="34" charset="0"/>
              </a:rPr>
              <a:t>“</a:t>
            </a:r>
          </a:p>
          <a:p>
            <a:pPr marL="342900" indent="-342900"/>
            <a:r>
              <a:rPr lang="de-DE" sz="2200" dirty="0">
                <a:latin typeface="Calibri" panose="020F0502020204030204" pitchFamily="34" charset="0"/>
                <a:cs typeface="Calibri" panose="020F0502020204030204" pitchFamily="34" charset="0"/>
              </a:rPr>
              <a:t>Bekämpfung von Armut und sozialer Exklusion</a:t>
            </a:r>
          </a:p>
          <a:p>
            <a:pPr marL="342900" indent="-342900"/>
            <a:r>
              <a:rPr lang="de-DE" sz="2200" b="1" dirty="0">
                <a:solidFill>
                  <a:schemeClr val="accent1"/>
                </a:solidFill>
                <a:latin typeface="Calibri" panose="020F0502020204030204" pitchFamily="34" charset="0"/>
                <a:ea typeface="+mj-ea"/>
                <a:cs typeface="Calibri" panose="020F0502020204030204" pitchFamily="34" charset="0"/>
              </a:rPr>
              <a:t>Konkretes Ziel: </a:t>
            </a:r>
          </a:p>
          <a:p>
            <a:pPr marL="704850" lvl="1" indent="-342900"/>
            <a:r>
              <a:rPr lang="de-DE" dirty="0">
                <a:solidFill>
                  <a:srgbClr val="FF0000"/>
                </a:solidFill>
                <a:latin typeface="Calibri" panose="020F0502020204030204" pitchFamily="34" charset="0"/>
                <a:cs typeface="Calibri" panose="020F0502020204030204" pitchFamily="34" charset="0"/>
              </a:rPr>
              <a:t>Reduktion der von Armut </a:t>
            </a:r>
            <a:r>
              <a:rPr lang="de-DE" dirty="0">
                <a:latin typeface="Calibri" panose="020F0502020204030204" pitchFamily="34" charset="0"/>
                <a:cs typeface="Calibri" panose="020F0502020204030204" pitchFamily="34" charset="0"/>
              </a:rPr>
              <a:t>und sozialer Exklusion betroffenen Haushalte </a:t>
            </a:r>
            <a:r>
              <a:rPr lang="de-DE" dirty="0">
                <a:solidFill>
                  <a:srgbClr val="FF0000"/>
                </a:solidFill>
                <a:latin typeface="Calibri" panose="020F0502020204030204" pitchFamily="34" charset="0"/>
                <a:cs typeface="Calibri" panose="020F0502020204030204" pitchFamily="34" charset="0"/>
              </a:rPr>
              <a:t>um 20 Mio</a:t>
            </a:r>
            <a:r>
              <a:rPr lang="de-DE" dirty="0">
                <a:latin typeface="Calibri" panose="020F0502020204030204" pitchFamily="34" charset="0"/>
                <a:cs typeface="Calibri" panose="020F0502020204030204" pitchFamily="34" charset="0"/>
              </a:rPr>
              <a:t>. (2010-2020)</a:t>
            </a:r>
          </a:p>
          <a:p>
            <a:r>
              <a:rPr lang="de-DE" sz="2200" b="1" dirty="0">
                <a:solidFill>
                  <a:schemeClr val="accent1"/>
                </a:solidFill>
                <a:latin typeface="Calibri" panose="020F0502020204030204" pitchFamily="34" charset="0"/>
                <a:ea typeface="+mj-ea"/>
                <a:cs typeface="Calibri" panose="020F0502020204030204" pitchFamily="34" charset="0"/>
              </a:rPr>
              <a:t>3 Kernindikatoren zur Messung der Armut</a:t>
            </a:r>
            <a:endParaRPr lang="de-DE" sz="2200" dirty="0">
              <a:latin typeface="Calibri" panose="020F0502020204030204" pitchFamily="34" charset="0"/>
              <a:ea typeface="+mj-ea"/>
              <a:cs typeface="Calibri" panose="020F0502020204030204" pitchFamily="34" charset="0"/>
            </a:endParaRPr>
          </a:p>
          <a:p>
            <a:pPr marL="704850" lvl="1" indent="-342900"/>
            <a:r>
              <a:rPr lang="de-DE" dirty="0">
                <a:latin typeface="Calibri" panose="020F0502020204030204" pitchFamily="34" charset="0"/>
                <a:cs typeface="Calibri" panose="020F0502020204030204" pitchFamily="34" charset="0"/>
              </a:rPr>
              <a:t>Armutsgefährdung (Einkommen)</a:t>
            </a:r>
          </a:p>
          <a:p>
            <a:pPr marL="704850" lvl="1" indent="-342900"/>
            <a:r>
              <a:rPr lang="de-DE" dirty="0">
                <a:latin typeface="Calibri" panose="020F0502020204030204" pitchFamily="34" charset="0"/>
                <a:cs typeface="Calibri" panose="020F0502020204030204" pitchFamily="34" charset="0"/>
              </a:rPr>
              <a:t>Materielle Deprivation</a:t>
            </a:r>
          </a:p>
          <a:p>
            <a:pPr marL="704850" lvl="1" indent="-342900"/>
            <a:r>
              <a:rPr lang="de-DE" dirty="0">
                <a:latin typeface="Calibri" panose="020F0502020204030204" pitchFamily="34" charset="0"/>
                <a:cs typeface="Calibri" panose="020F0502020204030204" pitchFamily="34" charset="0"/>
              </a:rPr>
              <a:t>Sehr niedrige Erwerbsbeteiligung in Haushalten</a:t>
            </a:r>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smtClean="0">
                <a:solidFill>
                  <a:prstClr val="black"/>
                </a:solidFill>
              </a:rPr>
              <a:pPr/>
              <a:t>7</a:t>
            </a:fld>
            <a:endParaRPr>
              <a:solidFill>
                <a:prstClr val="black"/>
              </a:solidFill>
            </a:endParaRPr>
          </a:p>
        </p:txBody>
      </p:sp>
    </p:spTree>
    <p:extLst>
      <p:ext uri="{BB962C8B-B14F-4D97-AF65-F5344CB8AC3E}">
        <p14:creationId xmlns:p14="http://schemas.microsoft.com/office/powerpoint/2010/main" val="98290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80728"/>
            <a:ext cx="8316664" cy="468660"/>
          </a:xfrm>
        </p:spPr>
        <p:txBody>
          <a:bodyPr>
            <a:noAutofit/>
          </a:bodyPr>
          <a:lstStyle/>
          <a:p>
            <a:r>
              <a:rPr lang="de-DE" sz="2800" dirty="0">
                <a:latin typeface="Calibri" panose="020F0502020204030204" pitchFamily="34" charset="0"/>
                <a:cs typeface="Calibri" panose="020F0502020204030204" pitchFamily="34" charset="0"/>
              </a:rPr>
              <a:t>1. EU Armutspolitik – von Inklusion zu Investition</a:t>
            </a:r>
          </a:p>
        </p:txBody>
      </p:sp>
      <p:sp>
        <p:nvSpPr>
          <p:cNvPr id="3" name="Untertitel 2"/>
          <p:cNvSpPr>
            <a:spLocks noGrp="1"/>
          </p:cNvSpPr>
          <p:nvPr>
            <p:ph idx="1"/>
          </p:nvPr>
        </p:nvSpPr>
        <p:spPr>
          <a:xfrm>
            <a:off x="245144" y="1700808"/>
            <a:ext cx="9049496" cy="4464051"/>
          </a:xfrm>
          <a:ln>
            <a:noFill/>
          </a:ln>
        </p:spPr>
        <p:txBody>
          <a:bodyPr>
            <a:normAutofit fontScale="70000" lnSpcReduction="20000"/>
          </a:bodyPr>
          <a:lstStyle/>
          <a:p>
            <a:pPr marL="342900" indent="-342900"/>
            <a:r>
              <a:rPr lang="en-US" sz="3200" b="1" dirty="0">
                <a:solidFill>
                  <a:schemeClr val="accent1"/>
                </a:solidFill>
                <a:ea typeface="+mj-ea"/>
                <a:cs typeface="+mj-cs"/>
              </a:rPr>
              <a:t>„</a:t>
            </a:r>
            <a:r>
              <a:rPr lang="en-US" sz="3200" b="1" dirty="0">
                <a:solidFill>
                  <a:schemeClr val="accent1"/>
                </a:solidFill>
                <a:latin typeface="Calibri" panose="020F0502020204030204" pitchFamily="34" charset="0"/>
                <a:ea typeface="+mj-ea"/>
                <a:cs typeface="Calibri" panose="020F0502020204030204" pitchFamily="34" charset="0"/>
              </a:rPr>
              <a:t>Active Inclusion“ (2008)</a:t>
            </a:r>
          </a:p>
          <a:p>
            <a:pPr marL="819150" lvl="1" indent="-457200">
              <a:buFont typeface="+mj-lt"/>
              <a:buAutoNum type="arabicPeriod"/>
            </a:pPr>
            <a:r>
              <a:rPr lang="de-DE" sz="3200" dirty="0">
                <a:latin typeface="Calibri" panose="020F0502020204030204" pitchFamily="34" charset="0"/>
                <a:cs typeface="Calibri" panose="020F0502020204030204" pitchFamily="34" charset="0"/>
              </a:rPr>
              <a:t>Adäquate Einkommenssicherung (Mindestsicherung)</a:t>
            </a:r>
          </a:p>
          <a:p>
            <a:pPr marL="819150" lvl="1" indent="-457200">
              <a:buFont typeface="+mj-lt"/>
              <a:buAutoNum type="arabicPeriod"/>
            </a:pPr>
            <a:r>
              <a:rPr lang="de-DE" sz="3200" dirty="0">
                <a:latin typeface="Calibri" panose="020F0502020204030204" pitchFamily="34" charset="0"/>
                <a:cs typeface="Calibri" panose="020F0502020204030204" pitchFamily="34" charset="0"/>
              </a:rPr>
              <a:t>Aktivierungsmaßnahmen</a:t>
            </a:r>
          </a:p>
          <a:p>
            <a:pPr marL="819150" lvl="1" indent="-457200">
              <a:buFont typeface="+mj-lt"/>
              <a:buAutoNum type="arabicPeriod"/>
            </a:pPr>
            <a:r>
              <a:rPr lang="de-DE" sz="3200" dirty="0">
                <a:latin typeface="Calibri" panose="020F0502020204030204" pitchFamily="34" charset="0"/>
                <a:cs typeface="Calibri" panose="020F0502020204030204" pitchFamily="34" charset="0"/>
              </a:rPr>
              <a:t>Zugang zu qualitativ hochwertigen Dienstleistungen</a:t>
            </a:r>
          </a:p>
          <a:p>
            <a:pPr marL="704850" lvl="1" indent="-342900"/>
            <a:r>
              <a:rPr lang="de-DE" sz="3200" dirty="0">
                <a:latin typeface="Calibri" panose="020F0502020204030204" pitchFamily="34" charset="0"/>
                <a:cs typeface="Calibri" panose="020F0502020204030204" pitchFamily="34" charset="0"/>
                <a:sym typeface="Wingdings" pitchFamily="2" charset="2"/>
              </a:rPr>
              <a:t>Institutionelle Verknüpfung der drei Säulen als Ziel</a:t>
            </a:r>
          </a:p>
          <a:p>
            <a:pPr marL="342900" indent="-342900"/>
            <a:r>
              <a:rPr lang="de-DE" sz="3200" b="1" dirty="0">
                <a:solidFill>
                  <a:schemeClr val="accent1"/>
                </a:solidFill>
                <a:latin typeface="Calibri" panose="020F0502020204030204" pitchFamily="34" charset="0"/>
                <a:ea typeface="+mj-ea"/>
                <a:cs typeface="Calibri" panose="020F0502020204030204" pitchFamily="34" charset="0"/>
              </a:rPr>
              <a:t>„Social Investment“ (2013)</a:t>
            </a:r>
          </a:p>
          <a:p>
            <a:pPr marL="704850" lvl="1" indent="-342900"/>
            <a:r>
              <a:rPr lang="de-DE" sz="3200" dirty="0">
                <a:latin typeface="Calibri" panose="020F0502020204030204" pitchFamily="34" charset="0"/>
                <a:cs typeface="Calibri" panose="020F0502020204030204" pitchFamily="34" charset="0"/>
              </a:rPr>
              <a:t>Investition in </a:t>
            </a:r>
            <a:r>
              <a:rPr lang="de-DE" sz="3200" dirty="0">
                <a:solidFill>
                  <a:srgbClr val="FF0000"/>
                </a:solidFill>
                <a:latin typeface="Calibri" panose="020F0502020204030204" pitchFamily="34" charset="0"/>
                <a:cs typeface="Calibri" panose="020F0502020204030204" pitchFamily="34" charset="0"/>
              </a:rPr>
              <a:t>Humankapital</a:t>
            </a:r>
            <a:r>
              <a:rPr lang="de-DE" sz="3200" dirty="0">
                <a:latin typeface="Calibri" panose="020F0502020204030204" pitchFamily="34" charset="0"/>
                <a:cs typeface="Calibri" panose="020F0502020204030204" pitchFamily="34" charset="0"/>
              </a:rPr>
              <a:t> als Strategie zur Armutsbekämpfung</a:t>
            </a:r>
          </a:p>
          <a:p>
            <a:pPr marL="704850" lvl="1" indent="-342900"/>
            <a:r>
              <a:rPr lang="de-DE" sz="3200" dirty="0">
                <a:latin typeface="Calibri" panose="020F0502020204030204" pitchFamily="34" charset="0"/>
                <a:cs typeface="Calibri" panose="020F0502020204030204" pitchFamily="34" charset="0"/>
              </a:rPr>
              <a:t>Armutsbekämpfung soll </a:t>
            </a:r>
            <a:r>
              <a:rPr lang="de-DE" sz="3200" dirty="0">
                <a:solidFill>
                  <a:srgbClr val="FF0000"/>
                </a:solidFill>
                <a:latin typeface="Calibri" panose="020F0502020204030204" pitchFamily="34" charset="0"/>
                <a:cs typeface="Calibri" panose="020F0502020204030204" pitchFamily="34" charset="0"/>
              </a:rPr>
              <a:t>effizienter</a:t>
            </a:r>
            <a:r>
              <a:rPr lang="de-DE" sz="3200" dirty="0">
                <a:latin typeface="Calibri" panose="020F0502020204030204" pitchFamily="34" charset="0"/>
                <a:cs typeface="Calibri" panose="020F0502020204030204" pitchFamily="34" charset="0"/>
              </a:rPr>
              <a:t> werden</a:t>
            </a:r>
          </a:p>
          <a:p>
            <a:pPr marL="704850" lvl="1" indent="-342900"/>
            <a:r>
              <a:rPr lang="de-DE" sz="3200" dirty="0">
                <a:solidFill>
                  <a:srgbClr val="0070C0"/>
                </a:solidFill>
                <a:latin typeface="Calibri" panose="020F0502020204030204" pitchFamily="34" charset="0"/>
                <a:cs typeface="Calibri" panose="020F0502020204030204" pitchFamily="34" charset="0"/>
              </a:rPr>
              <a:t>Kinder</a:t>
            </a:r>
            <a:r>
              <a:rPr lang="de-DE" sz="3200" dirty="0">
                <a:latin typeface="Calibri" panose="020F0502020204030204" pitchFamily="34" charset="0"/>
                <a:cs typeface="Calibri" panose="020F0502020204030204" pitchFamily="34" charset="0"/>
              </a:rPr>
              <a:t> als besondere Zielgruppe</a:t>
            </a:r>
          </a:p>
          <a:p>
            <a:pPr marL="704850" lvl="1" indent="-342900"/>
            <a:r>
              <a:rPr lang="de-DE" sz="3200" dirty="0">
                <a:latin typeface="Calibri" panose="020F0502020204030204" pitchFamily="34" charset="0"/>
                <a:cs typeface="Calibri" panose="020F0502020204030204" pitchFamily="34" charset="0"/>
              </a:rPr>
              <a:t>Hauptziel: Förderung der </a:t>
            </a:r>
            <a:r>
              <a:rPr lang="de-DE" sz="3200" dirty="0">
                <a:solidFill>
                  <a:srgbClr val="FF0000"/>
                </a:solidFill>
                <a:latin typeface="Calibri" panose="020F0502020204030204" pitchFamily="34" charset="0"/>
                <a:cs typeface="Calibri" panose="020F0502020204030204" pitchFamily="34" charset="0"/>
              </a:rPr>
              <a:t>Erwerbsbeteiligung</a:t>
            </a:r>
          </a:p>
          <a:p>
            <a:pPr marL="361950" lvl="1" indent="0">
              <a:buNone/>
            </a:pPr>
            <a:endParaRPr lang="de-DE" sz="3200" dirty="0">
              <a:latin typeface="Calibri" panose="020F0502020204030204" pitchFamily="34" charset="0"/>
              <a:cs typeface="Calibri" panose="020F0502020204030204" pitchFamily="34" charset="0"/>
              <a:sym typeface="Wingdings" pitchFamily="2" charset="2"/>
            </a:endParaRPr>
          </a:p>
          <a:p>
            <a:pPr marL="361950" lvl="1" indent="0">
              <a:buNone/>
            </a:pPr>
            <a:r>
              <a:rPr lang="de-DE" sz="3200" dirty="0">
                <a:latin typeface="Calibri" panose="020F0502020204030204" pitchFamily="34" charset="0"/>
                <a:cs typeface="Calibri" panose="020F0502020204030204" pitchFamily="34" charset="0"/>
                <a:sym typeface="Wingdings" pitchFamily="2" charset="2"/>
              </a:rPr>
              <a:t>Fokus auf Aktivierungspolitiken</a:t>
            </a:r>
            <a:endParaRPr lang="de-DE" sz="3200" dirty="0">
              <a:latin typeface="Calibri" panose="020F0502020204030204" pitchFamily="34" charset="0"/>
              <a:cs typeface="Calibri" panose="020F0502020204030204" pitchFamily="34" charset="0"/>
            </a:endParaRPr>
          </a:p>
          <a:p>
            <a:pPr marL="704850" lvl="1" indent="-342900"/>
            <a:endParaRPr lang="de-DE" sz="5000" dirty="0">
              <a:latin typeface="Calibri" panose="020F0502020204030204" pitchFamily="34" charset="0"/>
              <a:cs typeface="Calibri" panose="020F0502020204030204" pitchFamily="34" charset="0"/>
            </a:endParaRPr>
          </a:p>
          <a:p>
            <a:pPr marL="342900" indent="-342900"/>
            <a:endParaRPr lang="de-DE" sz="6000" dirty="0">
              <a:latin typeface="Calibri" panose="020F0502020204030204" pitchFamily="34" charset="0"/>
              <a:cs typeface="Calibri" panose="020F0502020204030204" pitchFamily="34" charset="0"/>
            </a:endParaRPr>
          </a:p>
          <a:p>
            <a:pPr marL="342900" indent="-342900"/>
            <a:endParaRPr lang="de-DE" dirty="0"/>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smtClean="0">
                <a:solidFill>
                  <a:prstClr val="black"/>
                </a:solidFill>
              </a:rPr>
              <a:pPr/>
              <a:t>8</a:t>
            </a:fld>
            <a:endParaRPr>
              <a:solidFill>
                <a:prstClr val="black"/>
              </a:solidFill>
            </a:endParaRPr>
          </a:p>
        </p:txBody>
      </p:sp>
    </p:spTree>
    <p:extLst>
      <p:ext uri="{BB962C8B-B14F-4D97-AF65-F5344CB8AC3E}">
        <p14:creationId xmlns:p14="http://schemas.microsoft.com/office/powerpoint/2010/main" val="387396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836712"/>
            <a:ext cx="9097490" cy="792088"/>
          </a:xfrm>
        </p:spPr>
        <p:txBody>
          <a:bodyPr>
            <a:normAutofit/>
          </a:bodyPr>
          <a:lstStyle/>
          <a:p>
            <a:r>
              <a:rPr lang="de-DE" sz="2800" dirty="0">
                <a:latin typeface="Calibri" panose="020F0502020204030204" pitchFamily="34" charset="0"/>
                <a:cs typeface="Calibri" panose="020F0502020204030204" pitchFamily="34" charset="0"/>
              </a:rPr>
              <a:t>2. Definition von Armut in der EU heute</a:t>
            </a:r>
          </a:p>
        </p:txBody>
      </p:sp>
      <p:sp>
        <p:nvSpPr>
          <p:cNvPr id="3" name="Inhaltsplatzhalter 2"/>
          <p:cNvSpPr>
            <a:spLocks noGrp="1"/>
          </p:cNvSpPr>
          <p:nvPr>
            <p:ph idx="1"/>
          </p:nvPr>
        </p:nvSpPr>
        <p:spPr>
          <a:xfrm>
            <a:off x="179512" y="1700808"/>
            <a:ext cx="8280400" cy="4679950"/>
          </a:xfrm>
        </p:spPr>
        <p:txBody>
          <a:bodyPr/>
          <a:lstStyle/>
          <a:p>
            <a:pPr marL="0" indent="0">
              <a:buNone/>
            </a:pPr>
            <a:r>
              <a:rPr lang="de-DE" dirty="0"/>
              <a:t>  </a:t>
            </a:r>
          </a:p>
        </p:txBody>
      </p:sp>
      <p:sp>
        <p:nvSpPr>
          <p:cNvPr id="6" name="Foliennummernplatzhalter 5"/>
          <p:cNvSpPr>
            <a:spLocks noGrp="1"/>
          </p:cNvSpPr>
          <p:nvPr>
            <p:ph type="sldNum" sz="quarter" idx="4294967295"/>
          </p:nvPr>
        </p:nvSpPr>
        <p:spPr>
          <a:xfrm>
            <a:off x="0" y="6342063"/>
            <a:ext cx="504825" cy="241300"/>
          </a:xfrm>
        </p:spPr>
        <p:txBody>
          <a:bodyPr/>
          <a:lstStyle/>
          <a:p>
            <a:fld id="{719F80E8-F1CF-4296-A967-46E471293C41}" type="slidenum">
              <a:rPr lang="de-DE" smtClean="0"/>
              <a:pPr/>
              <a:t>9</a:t>
            </a:fld>
            <a:endParaRPr lang="de-DE"/>
          </a:p>
        </p:txBody>
      </p:sp>
      <p:sp>
        <p:nvSpPr>
          <p:cNvPr id="8" name="Rechteck 7"/>
          <p:cNvSpPr/>
          <p:nvPr/>
        </p:nvSpPr>
        <p:spPr>
          <a:xfrm>
            <a:off x="45294" y="1700808"/>
            <a:ext cx="8991202" cy="4098558"/>
          </a:xfrm>
          <a:prstGeom prst="rect">
            <a:avLst/>
          </a:prstGeom>
        </p:spPr>
        <p:txBody>
          <a:bodyPr wrap="square">
            <a:spAutoFit/>
          </a:bodyPr>
          <a:lstStyle/>
          <a:p>
            <a:pPr lvl="1">
              <a:spcBef>
                <a:spcPts val="1000"/>
              </a:spcBef>
              <a:buClr>
                <a:srgbClr val="397BBD"/>
              </a:buClr>
              <a:buSzPct val="88000"/>
              <a:tabLst>
                <a:tab pos="360363" algn="l"/>
                <a:tab pos="8072438" algn="r"/>
              </a:tabLst>
            </a:pPr>
            <a:r>
              <a:rPr lang="de-DE" sz="2200" b="1" kern="0" dirty="0">
                <a:solidFill>
                  <a:srgbClr val="397BBD"/>
                </a:solidFill>
                <a:latin typeface="Calibri" panose="020F0502020204030204" pitchFamily="34" charset="0"/>
                <a:cs typeface="Calibri" panose="020F0502020204030204" pitchFamily="34" charset="0"/>
              </a:rPr>
              <a:t>  Drei Kernindikatoren für Armut </a:t>
            </a:r>
          </a:p>
          <a:p>
            <a:pPr marL="1257300" lvl="2" indent="-342900">
              <a:spcBef>
                <a:spcPts val="1000"/>
              </a:spcBef>
              <a:buClr>
                <a:srgbClr val="397BBD"/>
              </a:buClr>
              <a:buSzPct val="88000"/>
              <a:buFont typeface="Arial" panose="020B0604020202020204" pitchFamily="34" charset="0"/>
              <a:buChar char="•"/>
              <a:tabLst>
                <a:tab pos="360363" algn="l"/>
                <a:tab pos="8072438" algn="r"/>
              </a:tabLst>
            </a:pPr>
            <a:r>
              <a:rPr lang="de-DE" sz="2000" kern="0" dirty="0">
                <a:solidFill>
                  <a:srgbClr val="1F497D">
                    <a:lumMod val="60000"/>
                    <a:lumOff val="40000"/>
                  </a:srgbClr>
                </a:solidFill>
                <a:latin typeface="Calibri" panose="020F0502020204030204" pitchFamily="34" charset="0"/>
                <a:cs typeface="Calibri" panose="020F0502020204030204" pitchFamily="34" charset="0"/>
              </a:rPr>
              <a:t>Armutsrisiko  </a:t>
            </a:r>
            <a:r>
              <a:rPr lang="de-DE" sz="2000" kern="0" dirty="0">
                <a:latin typeface="Calibri" panose="020F0502020204030204" pitchFamily="34" charset="0"/>
                <a:cs typeface="Calibri" panose="020F0502020204030204" pitchFamily="34" charset="0"/>
              </a:rPr>
              <a:t>(Einkommen nach Umverteilung ist geringer als 60% des Medianeinkommens)  2016: </a:t>
            </a:r>
            <a:r>
              <a:rPr lang="de-DE" sz="2000" b="1" kern="0" dirty="0">
                <a:latin typeface="Calibri" panose="020F0502020204030204" pitchFamily="34" charset="0"/>
                <a:cs typeface="Calibri" panose="020F0502020204030204" pitchFamily="34" charset="0"/>
              </a:rPr>
              <a:t>EU </a:t>
            </a:r>
            <a:r>
              <a:rPr lang="en-US" b="1" dirty="0">
                <a:solidFill>
                  <a:srgbClr val="00B050"/>
                </a:solidFill>
                <a:latin typeface="Calibri" panose="020F0502020204030204" pitchFamily="34" charset="0"/>
                <a:ea typeface="Calibri" panose="020F0502020204030204" pitchFamily="34" charset="0"/>
              </a:rPr>
              <a:t>17.3%</a:t>
            </a:r>
            <a:r>
              <a:rPr lang="en-US" b="1"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Österreich</a:t>
            </a:r>
            <a:r>
              <a:rPr lang="en-US" dirty="0">
                <a:latin typeface="Calibri" panose="020F0502020204030204" pitchFamily="34" charset="0"/>
                <a:ea typeface="Calibri" panose="020F0502020204030204" pitchFamily="34" charset="0"/>
              </a:rPr>
              <a:t> </a:t>
            </a:r>
            <a:r>
              <a:rPr lang="en-US" b="1" dirty="0">
                <a:solidFill>
                  <a:srgbClr val="4996D1"/>
                </a:solidFill>
                <a:latin typeface="Calibri" panose="020F0502020204030204" pitchFamily="34" charset="0"/>
                <a:ea typeface="Calibri" panose="020F0502020204030204" pitchFamily="34" charset="0"/>
              </a:rPr>
              <a:t>14.1%</a:t>
            </a:r>
            <a:r>
              <a:rPr lang="en-US" dirty="0">
                <a:solidFill>
                  <a:srgbClr val="4996D1"/>
                </a:solidFill>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der</a:t>
            </a:r>
            <a:r>
              <a:rPr lang="en-US" dirty="0">
                <a:solidFill>
                  <a:srgbClr val="4996D1"/>
                </a:solidFill>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Bevölkerung</a:t>
            </a:r>
            <a:r>
              <a:rPr lang="en-US" dirty="0">
                <a:latin typeface="Calibri" panose="020F0502020204030204" pitchFamily="34" charset="0"/>
                <a:ea typeface="Calibri" panose="020F0502020204030204" pitchFamily="34" charset="0"/>
              </a:rPr>
              <a:t> </a:t>
            </a:r>
            <a:endParaRPr lang="de-DE" sz="2000" kern="0" dirty="0">
              <a:latin typeface="Calibri" panose="020F0502020204030204" pitchFamily="34" charset="0"/>
              <a:cs typeface="Calibri" panose="020F0502020204030204" pitchFamily="34" charset="0"/>
            </a:endParaRPr>
          </a:p>
          <a:p>
            <a:pPr marL="1162050" lvl="2" indent="-342900">
              <a:spcBef>
                <a:spcPts val="300"/>
              </a:spcBef>
              <a:buClr>
                <a:prstClr val="white">
                  <a:lumMod val="50000"/>
                </a:prstClr>
              </a:buClr>
              <a:buSzPct val="75000"/>
              <a:buFont typeface="Arial" panose="020B0604020202020204" pitchFamily="34" charset="0"/>
              <a:buChar char="•"/>
              <a:tabLst>
                <a:tab pos="719138" algn="l"/>
              </a:tabLst>
            </a:pPr>
            <a:r>
              <a:rPr lang="de-DE" sz="2000" kern="0" dirty="0">
                <a:solidFill>
                  <a:srgbClr val="1F497D">
                    <a:lumMod val="60000"/>
                    <a:lumOff val="40000"/>
                  </a:srgbClr>
                </a:solidFill>
                <a:latin typeface="Calibri" panose="020F0502020204030204" pitchFamily="34" charset="0"/>
                <a:cs typeface="Calibri" panose="020F0502020204030204" pitchFamily="34" charset="0"/>
              </a:rPr>
              <a:t>Materielle Deprivation </a:t>
            </a:r>
            <a:r>
              <a:rPr lang="de-DE" sz="2000" kern="0" dirty="0">
                <a:solidFill>
                  <a:prstClr val="black"/>
                </a:solidFill>
                <a:latin typeface="Calibri" panose="020F0502020204030204" pitchFamily="34" charset="0"/>
                <a:cs typeface="Calibri" panose="020F0502020204030204" pitchFamily="34" charset="0"/>
              </a:rPr>
              <a:t>(</a:t>
            </a:r>
            <a:r>
              <a:rPr lang="de-DE" sz="2000" kern="0" dirty="0" err="1">
                <a:solidFill>
                  <a:prstClr val="black"/>
                </a:solidFill>
                <a:latin typeface="Calibri" panose="020F0502020204030204" pitchFamily="34" charset="0"/>
                <a:cs typeface="Calibri" panose="020F0502020204030204" pitchFamily="34" charset="0"/>
              </a:rPr>
              <a:t>FarbTV</a:t>
            </a:r>
            <a:r>
              <a:rPr lang="de-DE" sz="2000" kern="0" dirty="0">
                <a:solidFill>
                  <a:prstClr val="black"/>
                </a:solidFill>
                <a:latin typeface="Calibri" panose="020F0502020204030204" pitchFamily="34" charset="0"/>
                <a:cs typeface="Calibri" panose="020F0502020204030204" pitchFamily="34" charset="0"/>
              </a:rPr>
              <a:t>; Essen, Urlaub, Auto, keine       Zahlungsrückstande bei Strom und Miete, Heizung, Waschmaschine, Telefon, unerwartete Ausgaben…) (</a:t>
            </a:r>
            <a:r>
              <a:rPr lang="de-DE" sz="2000" kern="0" dirty="0">
                <a:solidFill>
                  <a:srgbClr val="0070C0"/>
                </a:solidFill>
                <a:latin typeface="Calibri" panose="020F0502020204030204" pitchFamily="34" charset="0"/>
                <a:cs typeface="Calibri" panose="020F0502020204030204" pitchFamily="34" charset="0"/>
              </a:rPr>
              <a:t>extrem arm: </a:t>
            </a:r>
            <a:r>
              <a:rPr lang="de-DE" sz="2000" kern="0" dirty="0">
                <a:solidFill>
                  <a:prstClr val="black"/>
                </a:solidFill>
                <a:latin typeface="Calibri" panose="020F0502020204030204" pitchFamily="34" charset="0"/>
                <a:cs typeface="Calibri" panose="020F0502020204030204" pitchFamily="34" charset="0"/>
              </a:rPr>
              <a:t>wenn </a:t>
            </a:r>
            <a:r>
              <a:rPr lang="de-DE" sz="2000" kern="0" dirty="0" err="1">
                <a:solidFill>
                  <a:srgbClr val="0070C0"/>
                </a:solidFill>
                <a:latin typeface="Calibri" panose="020F0502020204030204" pitchFamily="34" charset="0"/>
                <a:cs typeface="Calibri" panose="020F0502020204030204" pitchFamily="34" charset="0"/>
              </a:rPr>
              <a:t>mind</a:t>
            </a:r>
            <a:r>
              <a:rPr lang="de-DE" sz="2000" kern="0" dirty="0">
                <a:solidFill>
                  <a:srgbClr val="0070C0"/>
                </a:solidFill>
                <a:latin typeface="Calibri" panose="020F0502020204030204" pitchFamily="34" charset="0"/>
                <a:cs typeface="Calibri" panose="020F0502020204030204" pitchFamily="34" charset="0"/>
              </a:rPr>
              <a:t> 4 Indikatoren </a:t>
            </a:r>
            <a:r>
              <a:rPr lang="de-DE" sz="2000" kern="0" dirty="0">
                <a:solidFill>
                  <a:prstClr val="black"/>
                </a:solidFill>
                <a:latin typeface="Calibri" panose="020F0502020204030204" pitchFamily="34" charset="0"/>
                <a:cs typeface="Calibri" panose="020F0502020204030204" pitchFamily="34" charset="0"/>
              </a:rPr>
              <a:t>zutreffen) 2016: EU </a:t>
            </a:r>
            <a:r>
              <a:rPr lang="de-DE" sz="2000" b="1" kern="0" dirty="0">
                <a:solidFill>
                  <a:srgbClr val="00B050"/>
                </a:solidFill>
                <a:latin typeface="Calibri" panose="020F0502020204030204" pitchFamily="34" charset="0"/>
                <a:cs typeface="Calibri" panose="020F0502020204030204" pitchFamily="34" charset="0"/>
              </a:rPr>
              <a:t>8%</a:t>
            </a:r>
            <a:r>
              <a:rPr lang="de-DE" sz="2000" kern="0" dirty="0">
                <a:solidFill>
                  <a:srgbClr val="00B050"/>
                </a:solidFill>
                <a:latin typeface="Calibri" panose="020F0502020204030204" pitchFamily="34" charset="0"/>
                <a:cs typeface="Calibri" panose="020F0502020204030204" pitchFamily="34" charset="0"/>
              </a:rPr>
              <a:t> </a:t>
            </a:r>
            <a:r>
              <a:rPr lang="de-DE" sz="2000" kern="0" dirty="0">
                <a:solidFill>
                  <a:prstClr val="black"/>
                </a:solidFill>
                <a:latin typeface="Calibri" panose="020F0502020204030204" pitchFamily="34" charset="0"/>
                <a:cs typeface="Calibri" panose="020F0502020204030204" pitchFamily="34" charset="0"/>
              </a:rPr>
              <a:t>Österreich </a:t>
            </a:r>
            <a:r>
              <a:rPr lang="de-DE" sz="2000" kern="0" dirty="0">
                <a:solidFill>
                  <a:srgbClr val="4996D1"/>
                </a:solidFill>
                <a:latin typeface="Calibri" panose="020F0502020204030204" pitchFamily="34" charset="0"/>
                <a:cs typeface="Calibri" panose="020F0502020204030204" pitchFamily="34" charset="0"/>
              </a:rPr>
              <a:t>3% </a:t>
            </a:r>
          </a:p>
          <a:p>
            <a:pPr marL="1162050" lvl="2" indent="-342900">
              <a:spcBef>
                <a:spcPts val="300"/>
              </a:spcBef>
              <a:buClr>
                <a:prstClr val="white">
                  <a:lumMod val="50000"/>
                </a:prstClr>
              </a:buClr>
              <a:buSzPct val="75000"/>
              <a:buFont typeface="Wingdings" panose="05000000000000000000" pitchFamily="2" charset="2"/>
              <a:buChar char="§"/>
              <a:tabLst>
                <a:tab pos="719138" algn="l"/>
              </a:tabLst>
            </a:pPr>
            <a:r>
              <a:rPr lang="de-DE" sz="2000" kern="0" dirty="0">
                <a:solidFill>
                  <a:srgbClr val="1F497D">
                    <a:lumMod val="60000"/>
                    <a:lumOff val="40000"/>
                  </a:srgbClr>
                </a:solidFill>
                <a:latin typeface="Calibri" panose="020F0502020204030204" pitchFamily="34" charset="0"/>
                <a:cs typeface="Calibri" panose="020F0502020204030204" pitchFamily="34" charset="0"/>
              </a:rPr>
              <a:t>Sehr niedrige Erwerbsbeteiligung in Haushalten </a:t>
            </a:r>
            <a:r>
              <a:rPr lang="de-DE" sz="2000" kern="0" dirty="0">
                <a:solidFill>
                  <a:prstClr val="black"/>
                </a:solidFill>
                <a:latin typeface="Calibri" panose="020F0502020204030204" pitchFamily="34" charset="0"/>
                <a:cs typeface="Calibri" panose="020F0502020204030204" pitchFamily="34" charset="0"/>
              </a:rPr>
              <a:t>(Erwerbsfähige Personen im Haushalt  arbeiten weniger als 20%) 2016 EU </a:t>
            </a:r>
            <a:r>
              <a:rPr lang="de-DE" sz="2000" b="1" kern="0" dirty="0">
                <a:solidFill>
                  <a:srgbClr val="00B050"/>
                </a:solidFill>
                <a:latin typeface="Calibri" panose="020F0502020204030204" pitchFamily="34" charset="0"/>
                <a:cs typeface="Calibri" panose="020F0502020204030204" pitchFamily="34" charset="0"/>
              </a:rPr>
              <a:t>10.5%</a:t>
            </a:r>
            <a:r>
              <a:rPr lang="de-DE" sz="2000" kern="0" dirty="0">
                <a:solidFill>
                  <a:prstClr val="black"/>
                </a:solidFill>
                <a:latin typeface="Calibri" panose="020F0502020204030204" pitchFamily="34" charset="0"/>
                <a:cs typeface="Calibri" panose="020F0502020204030204" pitchFamily="34" charset="0"/>
              </a:rPr>
              <a:t> Österreich </a:t>
            </a:r>
            <a:r>
              <a:rPr lang="de-DE" sz="2000" kern="0" dirty="0">
                <a:solidFill>
                  <a:srgbClr val="4996D1"/>
                </a:solidFill>
                <a:latin typeface="Calibri" panose="020F0502020204030204" pitchFamily="34" charset="0"/>
                <a:cs typeface="Calibri" panose="020F0502020204030204" pitchFamily="34" charset="0"/>
              </a:rPr>
              <a:t>8.3%</a:t>
            </a:r>
          </a:p>
          <a:p>
            <a:pPr marL="819150" lvl="2">
              <a:spcBef>
                <a:spcPts val="300"/>
              </a:spcBef>
              <a:buClr>
                <a:prstClr val="white">
                  <a:lumMod val="50000"/>
                </a:prstClr>
              </a:buClr>
              <a:buSzPct val="75000"/>
              <a:tabLst>
                <a:tab pos="719138" algn="l"/>
              </a:tabLst>
            </a:pPr>
            <a:r>
              <a:rPr lang="de-DE" sz="2000" dirty="0">
                <a:solidFill>
                  <a:srgbClr val="FF0000"/>
                </a:solidFill>
                <a:latin typeface="Calibri" panose="020F0502020204030204" pitchFamily="34" charset="0"/>
                <a:cs typeface="Calibri" panose="020F0502020204030204" pitchFamily="34" charset="0"/>
              </a:rPr>
              <a:t>Als </a:t>
            </a:r>
            <a:r>
              <a:rPr lang="de-DE" sz="2000" b="1" dirty="0">
                <a:solidFill>
                  <a:srgbClr val="FF0000"/>
                </a:solidFill>
                <a:latin typeface="Calibri" panose="020F0502020204030204" pitchFamily="34" charset="0"/>
                <a:cs typeface="Calibri" panose="020F0502020204030204" pitchFamily="34" charset="0"/>
              </a:rPr>
              <a:t>armutsgefährdet oder sozial ausgegrenzt </a:t>
            </a:r>
            <a:r>
              <a:rPr lang="de-DE" sz="2000" dirty="0">
                <a:solidFill>
                  <a:srgbClr val="FF0000"/>
                </a:solidFill>
                <a:latin typeface="Calibri" panose="020F0502020204030204" pitchFamily="34" charset="0"/>
                <a:cs typeface="Calibri" panose="020F0502020204030204" pitchFamily="34" charset="0"/>
              </a:rPr>
              <a:t>gilt eine Person dann, wenn eines oder mehrere der drei genannten Indikatoren auf sie zutreffen. </a:t>
            </a:r>
          </a:p>
          <a:p>
            <a:pPr marL="819150" lvl="2">
              <a:spcBef>
                <a:spcPts val="300"/>
              </a:spcBef>
              <a:buClr>
                <a:prstClr val="white">
                  <a:lumMod val="50000"/>
                </a:prstClr>
              </a:buClr>
              <a:buSzPct val="75000"/>
              <a:tabLst>
                <a:tab pos="719138" algn="l"/>
              </a:tabLst>
            </a:pPr>
            <a:r>
              <a:rPr lang="de-DE" sz="2000" dirty="0">
                <a:latin typeface="Calibri" panose="020F0502020204030204" pitchFamily="34" charset="0"/>
                <a:cs typeface="Calibri" panose="020F0502020204030204" pitchFamily="34" charset="0"/>
              </a:rPr>
              <a:t>EU </a:t>
            </a:r>
            <a:r>
              <a:rPr lang="de-DE" sz="2000" b="1" dirty="0">
                <a:solidFill>
                  <a:srgbClr val="00B050"/>
                </a:solidFill>
                <a:latin typeface="Calibri" panose="020F0502020204030204" pitchFamily="34" charset="0"/>
                <a:cs typeface="Calibri" panose="020F0502020204030204" pitchFamily="34" charset="0"/>
              </a:rPr>
              <a:t>23.5%</a:t>
            </a:r>
            <a:r>
              <a:rPr lang="de-DE" sz="2000" b="1" dirty="0">
                <a:solidFill>
                  <a:srgbClr val="92D050"/>
                </a:solidFill>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Österreich </a:t>
            </a:r>
            <a:r>
              <a:rPr lang="de-DE" sz="2000" b="1" dirty="0">
                <a:solidFill>
                  <a:srgbClr val="4996D1"/>
                </a:solidFill>
                <a:latin typeface="Calibri" panose="020F0502020204030204" pitchFamily="34" charset="0"/>
                <a:cs typeface="Calibri" panose="020F0502020204030204" pitchFamily="34" charset="0"/>
              </a:rPr>
              <a:t>18% </a:t>
            </a:r>
            <a:r>
              <a:rPr lang="de-DE" sz="2000" dirty="0">
                <a:latin typeface="Calibri" panose="020F0502020204030204" pitchFamily="34" charset="0"/>
                <a:cs typeface="Calibri" panose="020F0502020204030204" pitchFamily="34" charset="0"/>
              </a:rPr>
              <a:t>der Bevölkerung </a:t>
            </a:r>
          </a:p>
        </p:txBody>
      </p:sp>
    </p:spTree>
    <p:extLst>
      <p:ext uri="{BB962C8B-B14F-4D97-AF65-F5344CB8AC3E}">
        <p14:creationId xmlns:p14="http://schemas.microsoft.com/office/powerpoint/2010/main" val="319287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1000"/>
                                        <p:tgtEl>
                                          <p:spTgt spid="8">
                                            <p:txEl>
                                              <p:pRg st="3" end="3"/>
                                            </p:txEl>
                                          </p:spTgt>
                                        </p:tgtEl>
                                      </p:cBhvr>
                                    </p:animEffect>
                                    <p:anim calcmode="lin" valueType="num">
                                      <p:cBhvr>
                                        <p:cTn id="2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TT U.S.E. templat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h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houd_kleur">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fsluitende dia'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PTT U.S.E. template</Template>
  <TotalTime>7486</TotalTime>
  <Words>3472</Words>
  <Application>Microsoft Office PowerPoint</Application>
  <PresentationFormat>On-screen Show (4:3)</PresentationFormat>
  <Paragraphs>442</Paragraphs>
  <Slides>34</Slides>
  <Notes>16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34</vt:i4>
      </vt:variant>
    </vt:vector>
  </HeadingPairs>
  <TitlesOfParts>
    <vt:vector size="48" baseType="lpstr">
      <vt:lpstr>Arial</vt:lpstr>
      <vt:lpstr>Calibri</vt:lpstr>
      <vt:lpstr>Cambria</vt:lpstr>
      <vt:lpstr>Courier New</vt:lpstr>
      <vt:lpstr>Frutiger-Roman</vt:lpstr>
      <vt:lpstr>Tahoma</vt:lpstr>
      <vt:lpstr>Verdana</vt:lpstr>
      <vt:lpstr>Wingdings</vt:lpstr>
      <vt:lpstr>PTT U.S.E. template</vt:lpstr>
      <vt:lpstr>Inhoud</vt:lpstr>
      <vt:lpstr>Inhoud_kleur</vt:lpstr>
      <vt:lpstr>Afsluitende dia's</vt:lpstr>
      <vt:lpstr>Microsoft Excel 97-2003 Worksheet</vt:lpstr>
      <vt:lpstr>Arbeitsblatt</vt:lpstr>
      <vt:lpstr>Armutsbekämpfung aus Europäischer Sicht   ESF Jahrestagung 2017  von Univ. Prof. Dr. Brigitte Unger 23.11.2017 </vt:lpstr>
      <vt:lpstr>PowerPoint Presentation</vt:lpstr>
      <vt:lpstr>Armutsbekämpfung aus Europäischer Sicht</vt:lpstr>
      <vt:lpstr>1. Armutspolitik  – die ersten 15 Jahre</vt:lpstr>
      <vt:lpstr>1. EU Armutspolitik 1990-2000</vt:lpstr>
      <vt:lpstr>1. EU Armutspolitik - OMK zu sozialer Inklusion</vt:lpstr>
      <vt:lpstr>1. EU Armutspolitik  2010 - Europa 2020  Ziele</vt:lpstr>
      <vt:lpstr>1. EU Armutspolitik – von Inklusion zu Investition</vt:lpstr>
      <vt:lpstr>2. Definition von Armut in der EU heute</vt:lpstr>
      <vt:lpstr>  </vt:lpstr>
      <vt:lpstr>  </vt:lpstr>
      <vt:lpstr>PowerPoint Presentation</vt:lpstr>
      <vt:lpstr>2. Armutsschwellen in den 28 EU Ländern in Euro Jahreseinkommen Ein Personen-Haushalt 2016</vt:lpstr>
      <vt:lpstr>2. Armutsdefinition: Kernindikator 1 – Entwicklung des Armutsrisikos 2007-2016 in % der Gesamtbevölkerung</vt:lpstr>
      <vt:lpstr>E</vt:lpstr>
      <vt:lpstr>2. Armutsdefinition - Kernindikator 3-Entwicklung der sehr niedrigen Erwerbsbeteiligung in Haushalten </vt:lpstr>
      <vt:lpstr>3. Wer ist von Armut betroffen? Am meisten armutsgefährdet in Österreich 2016</vt:lpstr>
      <vt:lpstr>PowerPoint Presentation</vt:lpstr>
      <vt:lpstr>3. Jugendarbeitslosenquote 2000-2016</vt:lpstr>
      <vt:lpstr>PowerPoint Presentation</vt:lpstr>
      <vt:lpstr>4. Ursachen von Armut </vt:lpstr>
      <vt:lpstr>PowerPoint Presentation</vt:lpstr>
      <vt:lpstr>4. Ursachen von Armut</vt:lpstr>
      <vt:lpstr>4. Ursachen von Armut</vt:lpstr>
      <vt:lpstr>5. Wie lässt sich Armutsbekämpfung finanzieren?  Geldwäschebedrohung in Mio Euro in EU</vt:lpstr>
      <vt:lpstr>PowerPoint Presentation</vt:lpstr>
      <vt:lpstr>5. Stoppt den Fall der Körperschaftssteuern  </vt:lpstr>
      <vt:lpstr>5. Lösungsvorschläge  Aristoteles über Ungleichheit 1:5</vt:lpstr>
      <vt:lpstr>5. Lösungsvorschlag Keynes: 15 Stunden Woche</vt:lpstr>
      <vt:lpstr>5. Lösungsvorschläge</vt:lpstr>
      <vt:lpstr>     5. Armut ist nichts Privates! Wir      brauchen den Öffentlichen       Sektor!  Res Publica  In Österreich wären ohne Sozialleistungen (inklusive Pensionen) 44 Prozent  der Bevölkerung armutsgefährdet. Die staatlichen Transfers verringerten  die Zahl der armutsgefährdeten Menschen 2015 von rund 3,7 Millionen auf  1,2 Millionen (AK) </vt:lpstr>
      <vt:lpstr>Danke       </vt:lpstr>
      <vt:lpstr>5. Nationale Mindestlöhne in Europa (pro Stunde, in Euro, Jänner 2015) </vt:lpstr>
      <vt:lpstr>5. Mindestlöhne in % des Medianlohns 2012</vt:lpstr>
    </vt:vector>
  </TitlesOfParts>
  <Company>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Gebruiker</dc:creator>
  <cp:lastModifiedBy>Unger, B. (Brigitte)</cp:lastModifiedBy>
  <cp:revision>399</cp:revision>
  <cp:lastPrinted>2014-12-01T11:03:35Z</cp:lastPrinted>
  <dcterms:created xsi:type="dcterms:W3CDTF">2014-11-01T12:06:38Z</dcterms:created>
  <dcterms:modified xsi:type="dcterms:W3CDTF">2017-11-17T19:10:23Z</dcterms:modified>
</cp:coreProperties>
</file>